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7"/>
  </p:notesMasterIdLst>
  <p:sldIdLst>
    <p:sldId id="465" r:id="rId2"/>
    <p:sldId id="484" r:id="rId3"/>
    <p:sldId id="490" r:id="rId4"/>
    <p:sldId id="491" r:id="rId5"/>
    <p:sldId id="492" r:id="rId6"/>
    <p:sldId id="489" r:id="rId7"/>
    <p:sldId id="486" r:id="rId8"/>
    <p:sldId id="468" r:id="rId9"/>
    <p:sldId id="469" r:id="rId10"/>
    <p:sldId id="471" r:id="rId11"/>
    <p:sldId id="273" r:id="rId12"/>
    <p:sldId id="466" r:id="rId13"/>
    <p:sldId id="271" r:id="rId14"/>
    <p:sldId id="488" r:id="rId15"/>
    <p:sldId id="479" r:id="rId16"/>
    <p:sldId id="478" r:id="rId17"/>
    <p:sldId id="480" r:id="rId18"/>
    <p:sldId id="481" r:id="rId19"/>
    <p:sldId id="482" r:id="rId20"/>
    <p:sldId id="477" r:id="rId21"/>
    <p:sldId id="472" r:id="rId22"/>
    <p:sldId id="473" r:id="rId23"/>
    <p:sldId id="476" r:id="rId24"/>
    <p:sldId id="494" r:id="rId25"/>
    <p:sldId id="272"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0231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80780"/>
  </p:normalViewPr>
  <p:slideViewPr>
    <p:cSldViewPr snapToGrid="0">
      <p:cViewPr varScale="1">
        <p:scale>
          <a:sx n="90" d="100"/>
          <a:sy n="90" d="100"/>
        </p:scale>
        <p:origin x="232" y="3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0BB3B7B-0727-1F46-9348-4AFB8068DDDC}" type="datetimeFigureOut">
              <a:rPr lang="en-US" smtClean="0"/>
              <a:t>4/1/25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6482154-DA4E-3545-9BD8-259A3E150B38}" type="slidenum">
              <a:rPr lang="en-US" smtClean="0"/>
              <a:t>‹#›</a:t>
            </a:fld>
            <a:endParaRPr lang="en-US"/>
          </a:p>
        </p:txBody>
      </p:sp>
    </p:spTree>
    <p:extLst>
      <p:ext uri="{BB962C8B-B14F-4D97-AF65-F5344CB8AC3E}">
        <p14:creationId xmlns:p14="http://schemas.microsoft.com/office/powerpoint/2010/main" val="21573402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Today </a:t>
            </a:r>
            <a:r>
              <a:rPr lang="en-US" dirty="0" err="1"/>
              <a:t>Im</a:t>
            </a:r>
            <a:r>
              <a:rPr lang="en-US" dirty="0"/>
              <a:t> going to be discussing one of the main research interests of the Winn Lab, which is Investigating the Influence of Early-Life Chemical Exposures on Health and Disease</a:t>
            </a:r>
          </a:p>
        </p:txBody>
      </p:sp>
      <p:sp>
        <p:nvSpPr>
          <p:cNvPr id="4" name="Slide Number Placeholder 3"/>
          <p:cNvSpPr>
            <a:spLocks noGrp="1"/>
          </p:cNvSpPr>
          <p:nvPr>
            <p:ph type="sldNum" sz="quarter" idx="5"/>
          </p:nvPr>
        </p:nvSpPr>
        <p:spPr/>
        <p:txBody>
          <a:bodyPr/>
          <a:lstStyle/>
          <a:p>
            <a:fld id="{88830C7E-5414-6848-A9EE-F68586E52C75}" type="slidenum">
              <a:rPr lang="en-US" smtClean="0"/>
              <a:t>1</a:t>
            </a:fld>
            <a:endParaRPr lang="en-US"/>
          </a:p>
        </p:txBody>
      </p:sp>
    </p:spTree>
    <p:extLst>
      <p:ext uri="{BB962C8B-B14F-4D97-AF65-F5344CB8AC3E}">
        <p14:creationId xmlns:p14="http://schemas.microsoft.com/office/powerpoint/2010/main" val="14051324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you might be wondering, sure embryonic development is a sensitive time for organisms, but how exactly would a chemical or environmental exposure change our epigenetics? </a:t>
            </a:r>
          </a:p>
          <a:p>
            <a:endParaRPr lang="en-US" dirty="0"/>
          </a:p>
          <a:p>
            <a:r>
              <a:rPr lang="en-US" dirty="0"/>
              <a:t>Well there are so many different pathways in our body that are involved with epigenetic regulation, but some main ways that are known to play a role in how our epigenetics is programmed are: </a:t>
            </a:r>
          </a:p>
        </p:txBody>
      </p:sp>
      <p:sp>
        <p:nvSpPr>
          <p:cNvPr id="4" name="Slide Number Placeholder 3"/>
          <p:cNvSpPr>
            <a:spLocks noGrp="1"/>
          </p:cNvSpPr>
          <p:nvPr>
            <p:ph type="sldNum" sz="quarter" idx="5"/>
          </p:nvPr>
        </p:nvSpPr>
        <p:spPr/>
        <p:txBody>
          <a:bodyPr/>
          <a:lstStyle/>
          <a:p>
            <a:fld id="{86482154-DA4E-3545-9BD8-259A3E150B38}" type="slidenum">
              <a:rPr lang="en-US" smtClean="0"/>
              <a:t>10</a:t>
            </a:fld>
            <a:endParaRPr lang="en-US"/>
          </a:p>
        </p:txBody>
      </p:sp>
    </p:spTree>
    <p:extLst>
      <p:ext uri="{BB962C8B-B14F-4D97-AF65-F5344CB8AC3E}">
        <p14:creationId xmlns:p14="http://schemas.microsoft.com/office/powerpoint/2010/main" val="22832550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en-CA" b="1" dirty="0"/>
              <a:t>Now all of this brings me to a particular chemical of interest. </a:t>
            </a:r>
          </a:p>
          <a:p>
            <a:pPr>
              <a:buNone/>
            </a:pPr>
            <a:endParaRPr lang="en-CA" b="1" dirty="0"/>
          </a:p>
          <a:p>
            <a:pPr>
              <a:buNone/>
            </a:pPr>
            <a:r>
              <a:rPr lang="en-CA" b="1" dirty="0" err="1"/>
              <a:t>TPhP</a:t>
            </a:r>
            <a:r>
              <a:rPr lang="en-CA" b="1" dirty="0"/>
              <a:t> = Triphenyl Phosphate</a:t>
            </a:r>
            <a:endParaRPr lang="en-CA" dirty="0"/>
          </a:p>
          <a:p>
            <a:pPr>
              <a:buFont typeface="Arial" panose="020B0604020202020204" pitchFamily="34" charset="0"/>
              <a:buChar char="•"/>
            </a:pPr>
            <a:r>
              <a:rPr lang="en-CA" dirty="0"/>
              <a:t>A chemical used in </a:t>
            </a:r>
            <a:r>
              <a:rPr lang="en-CA" b="1" dirty="0"/>
              <a:t>plastics</a:t>
            </a:r>
            <a:r>
              <a:rPr lang="en-CA" dirty="0"/>
              <a:t>, </a:t>
            </a:r>
            <a:r>
              <a:rPr lang="en-CA" b="1" dirty="0"/>
              <a:t>furniture</a:t>
            </a:r>
            <a:r>
              <a:rPr lang="en-CA" dirty="0"/>
              <a:t>, </a:t>
            </a:r>
            <a:r>
              <a:rPr lang="en-CA" b="1" dirty="0"/>
              <a:t>flame retardants</a:t>
            </a:r>
            <a:endParaRPr lang="en-CA" dirty="0"/>
          </a:p>
          <a:p>
            <a:pPr>
              <a:buFont typeface="Arial" panose="020B0604020202020204" pitchFamily="34" charset="0"/>
              <a:buChar char="•"/>
            </a:pPr>
            <a:r>
              <a:rPr lang="en-CA" dirty="0"/>
              <a:t>Found in </a:t>
            </a:r>
            <a:r>
              <a:rPr lang="en-CA" b="1" dirty="0"/>
              <a:t>household dust, air, and consumer products</a:t>
            </a:r>
            <a:endParaRPr lang="en-CA" dirty="0"/>
          </a:p>
          <a:p>
            <a:pPr>
              <a:buNone/>
            </a:pPr>
            <a:r>
              <a:rPr lang="en-CA" b="1" dirty="0"/>
              <a:t>Why I study it:</a:t>
            </a:r>
            <a:endParaRPr lang="en-CA" dirty="0"/>
          </a:p>
          <a:p>
            <a:pPr>
              <a:buFont typeface="Arial" panose="020B0604020202020204" pitchFamily="34" charset="0"/>
              <a:buChar char="•"/>
            </a:pPr>
            <a:r>
              <a:rPr lang="en-CA" dirty="0"/>
              <a:t>It’s an </a:t>
            </a:r>
            <a:r>
              <a:rPr lang="en-CA" b="1" dirty="0"/>
              <a:t>endocrine-disrupting chemical</a:t>
            </a:r>
            <a:r>
              <a:rPr lang="en-CA" dirty="0"/>
              <a:t> — can mess with hormone systems</a:t>
            </a:r>
          </a:p>
          <a:p>
            <a:pPr>
              <a:buFont typeface="Arial" panose="020B0604020202020204" pitchFamily="34" charset="0"/>
              <a:buChar char="•"/>
            </a:pPr>
            <a:r>
              <a:rPr lang="en-CA" dirty="0"/>
              <a:t>We don’t fully understand how it affects early development</a:t>
            </a:r>
          </a:p>
          <a:p>
            <a:endParaRPr lang="en-US" dirty="0"/>
          </a:p>
        </p:txBody>
      </p:sp>
      <p:sp>
        <p:nvSpPr>
          <p:cNvPr id="4" name="Slide Number Placeholder 3"/>
          <p:cNvSpPr>
            <a:spLocks noGrp="1"/>
          </p:cNvSpPr>
          <p:nvPr>
            <p:ph type="sldNum" sz="quarter" idx="5"/>
          </p:nvPr>
        </p:nvSpPr>
        <p:spPr/>
        <p:txBody>
          <a:bodyPr/>
          <a:lstStyle/>
          <a:p>
            <a:fld id="{88830C7E-5414-6848-A9EE-F68586E52C75}" type="slidenum">
              <a:rPr lang="en-US" smtClean="0"/>
              <a:t>11</a:t>
            </a:fld>
            <a:endParaRPr lang="en-US"/>
          </a:p>
        </p:txBody>
      </p:sp>
    </p:spTree>
    <p:extLst>
      <p:ext uri="{BB962C8B-B14F-4D97-AF65-F5344CB8AC3E}">
        <p14:creationId xmlns:p14="http://schemas.microsoft.com/office/powerpoint/2010/main" val="29612927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b="1" dirty="0"/>
              <a:t>My research question:</a:t>
            </a:r>
            <a:r>
              <a:rPr lang="en-CA" dirty="0"/>
              <a:t> </a:t>
            </a:r>
            <a:r>
              <a:rPr lang="en-CA" i="1" dirty="0"/>
              <a:t>Does embryonic </a:t>
            </a:r>
            <a:r>
              <a:rPr lang="en-CA" i="1" dirty="0" err="1"/>
              <a:t>TPhP</a:t>
            </a:r>
            <a:r>
              <a:rPr lang="en-CA" i="1" dirty="0"/>
              <a:t> exposure change gene regulation and health outcomes through epigenetics?</a:t>
            </a:r>
            <a:endParaRPr lang="en-CA" dirty="0"/>
          </a:p>
          <a:p>
            <a:endParaRPr lang="en-CA" dirty="0"/>
          </a:p>
          <a:p>
            <a:r>
              <a:rPr lang="en-CA" dirty="0"/>
              <a:t>I look at how exposure to an everyday chemical during early development may change these epigenetic marks and possibly affect metabolism, hormones, or disease risk later in life.</a:t>
            </a:r>
          </a:p>
          <a:p>
            <a:endParaRPr lang="en-CA" dirty="0"/>
          </a:p>
          <a:p>
            <a:endParaRPr lang="en-CA" dirty="0"/>
          </a:p>
        </p:txBody>
      </p:sp>
      <p:sp>
        <p:nvSpPr>
          <p:cNvPr id="4" name="Slide Number Placeholder 3"/>
          <p:cNvSpPr>
            <a:spLocks noGrp="1"/>
          </p:cNvSpPr>
          <p:nvPr>
            <p:ph type="sldNum" sz="quarter" idx="5"/>
          </p:nvPr>
        </p:nvSpPr>
        <p:spPr/>
        <p:txBody>
          <a:bodyPr/>
          <a:lstStyle/>
          <a:p>
            <a:fld id="{86482154-DA4E-3545-9BD8-259A3E150B38}" type="slidenum">
              <a:rPr lang="en-US" smtClean="0"/>
              <a:t>12</a:t>
            </a:fld>
            <a:endParaRPr lang="en-US"/>
          </a:p>
        </p:txBody>
      </p:sp>
    </p:spTree>
    <p:extLst>
      <p:ext uri="{BB962C8B-B14F-4D97-AF65-F5344CB8AC3E}">
        <p14:creationId xmlns:p14="http://schemas.microsoft.com/office/powerpoint/2010/main" val="8943909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study is being conducted in two immortalized cells lines derived from  trout. RTGill-W1 is derived from the gill epithelial tissue and represents a population of somatic cells, which STE-137 is derived from pooled embryonic tissue and represents a population of germline cells. </a:t>
            </a:r>
          </a:p>
          <a:p>
            <a:endParaRPr lang="en-US" dirty="0"/>
          </a:p>
          <a:p>
            <a:r>
              <a:rPr lang="en-US" dirty="0"/>
              <a:t>Trout, and specifically rainbow trout along with zebrafish are increasingly being used as a model for ecotoxicology and to study human genetics, as many genetic mechanisms remain the same between species. </a:t>
            </a:r>
          </a:p>
        </p:txBody>
      </p:sp>
      <p:sp>
        <p:nvSpPr>
          <p:cNvPr id="4" name="Slide Number Placeholder 3"/>
          <p:cNvSpPr>
            <a:spLocks noGrp="1"/>
          </p:cNvSpPr>
          <p:nvPr>
            <p:ph type="sldNum" sz="quarter" idx="5"/>
          </p:nvPr>
        </p:nvSpPr>
        <p:spPr/>
        <p:txBody>
          <a:bodyPr/>
          <a:lstStyle/>
          <a:p>
            <a:fld id="{89CDAA02-3CF8-D842-BF76-204DE73C8EAF}" type="slidenum">
              <a:rPr lang="en-US" smtClean="0"/>
              <a:t>13</a:t>
            </a:fld>
            <a:endParaRPr lang="en-US"/>
          </a:p>
        </p:txBody>
      </p:sp>
    </p:spTree>
    <p:extLst>
      <p:ext uri="{BB962C8B-B14F-4D97-AF65-F5344CB8AC3E}">
        <p14:creationId xmlns:p14="http://schemas.microsoft.com/office/powerpoint/2010/main" val="36397157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Each technique gives me a different piece of the puzzle. I’m basically trying to connect the dots between chemical exposure → epigenetic changes → gene expression → possible health effects.</a:t>
            </a:r>
          </a:p>
          <a:p>
            <a:endParaRPr lang="en-CA" dirty="0"/>
          </a:p>
          <a:p>
            <a:r>
              <a:rPr lang="en-CA" dirty="0"/>
              <a:t>If you w</a:t>
            </a:r>
            <a:endParaRPr lang="en-US" dirty="0"/>
          </a:p>
        </p:txBody>
      </p:sp>
      <p:sp>
        <p:nvSpPr>
          <p:cNvPr id="4" name="Slide Number Placeholder 3"/>
          <p:cNvSpPr>
            <a:spLocks noGrp="1"/>
          </p:cNvSpPr>
          <p:nvPr>
            <p:ph type="sldNum" sz="quarter" idx="5"/>
          </p:nvPr>
        </p:nvSpPr>
        <p:spPr/>
        <p:txBody>
          <a:bodyPr/>
          <a:lstStyle/>
          <a:p>
            <a:fld id="{86482154-DA4E-3545-9BD8-259A3E150B38}" type="slidenum">
              <a:rPr lang="en-US" smtClean="0"/>
              <a:t>14</a:t>
            </a:fld>
            <a:endParaRPr lang="en-US"/>
          </a:p>
        </p:txBody>
      </p:sp>
    </p:spTree>
    <p:extLst>
      <p:ext uri="{BB962C8B-B14F-4D97-AF65-F5344CB8AC3E}">
        <p14:creationId xmlns:p14="http://schemas.microsoft.com/office/powerpoint/2010/main" val="30958391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F0297C-532B-8DC5-5018-C469F3F83E4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AC637B7-136A-20C9-DF35-C5954F6248C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D169C00-8507-46D8-67D6-30E04C8FA7A8}"/>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b="1" dirty="0"/>
              <a:t>My research question:</a:t>
            </a:r>
            <a:r>
              <a:rPr lang="en-CA" dirty="0"/>
              <a:t> </a:t>
            </a:r>
            <a:r>
              <a:rPr lang="en-CA" i="1" dirty="0"/>
              <a:t>Does embryonic </a:t>
            </a:r>
            <a:r>
              <a:rPr lang="en-CA" i="1" dirty="0" err="1"/>
              <a:t>TPhP</a:t>
            </a:r>
            <a:r>
              <a:rPr lang="en-CA" i="1" dirty="0"/>
              <a:t> exposure change gene regulation and health outcomes through epigenetics?</a:t>
            </a:r>
            <a:endParaRPr lang="en-CA" dirty="0"/>
          </a:p>
          <a:p>
            <a:endParaRPr lang="en-CA" dirty="0"/>
          </a:p>
          <a:p>
            <a:r>
              <a:rPr lang="en-CA" dirty="0"/>
              <a:t>I look at how exposure to an everyday chemical during early development may change these epigenetic marks and possibly affect metabolism, hormones, or disease risk later in life.</a:t>
            </a:r>
          </a:p>
          <a:p>
            <a:endParaRPr lang="en-CA" dirty="0"/>
          </a:p>
          <a:p>
            <a:endParaRPr lang="en-CA" dirty="0"/>
          </a:p>
        </p:txBody>
      </p:sp>
      <p:sp>
        <p:nvSpPr>
          <p:cNvPr id="4" name="Slide Number Placeholder 3">
            <a:extLst>
              <a:ext uri="{FF2B5EF4-FFF2-40B4-BE49-F238E27FC236}">
                <a16:creationId xmlns:a16="http://schemas.microsoft.com/office/drawing/2014/main" id="{455A1069-5792-F379-69D0-B37D7A1ACBD0}"/>
              </a:ext>
            </a:extLst>
          </p:cNvPr>
          <p:cNvSpPr>
            <a:spLocks noGrp="1"/>
          </p:cNvSpPr>
          <p:nvPr>
            <p:ph type="sldNum" sz="quarter" idx="5"/>
          </p:nvPr>
        </p:nvSpPr>
        <p:spPr/>
        <p:txBody>
          <a:bodyPr/>
          <a:lstStyle/>
          <a:p>
            <a:fld id="{86482154-DA4E-3545-9BD8-259A3E150B38}" type="slidenum">
              <a:rPr lang="en-US" smtClean="0"/>
              <a:t>24</a:t>
            </a:fld>
            <a:endParaRPr lang="en-US"/>
          </a:p>
        </p:txBody>
      </p:sp>
    </p:spTree>
    <p:extLst>
      <p:ext uri="{BB962C8B-B14F-4D97-AF65-F5344CB8AC3E}">
        <p14:creationId xmlns:p14="http://schemas.microsoft.com/office/powerpoint/2010/main" val="14211032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4C288BD0-1D73-9D44-8D66-F55DA4588859}"/>
              </a:ext>
            </a:extLst>
          </p:cNvPr>
          <p:cNvSpPr>
            <a:spLocks noGrp="1"/>
          </p:cNvSpPr>
          <p:nvPr>
            <p:ph type="body" idx="1"/>
          </p:nvPr>
        </p:nvSpPr>
        <p:spPr/>
        <p:txBody>
          <a:bodyPr/>
          <a:lstStyle/>
          <a:p>
            <a:r>
              <a:rPr lang="en-US" dirty="0"/>
              <a:t>Thanks!</a:t>
            </a:r>
          </a:p>
        </p:txBody>
      </p:sp>
    </p:spTree>
    <p:extLst>
      <p:ext uri="{BB962C8B-B14F-4D97-AF65-F5344CB8AC3E}">
        <p14:creationId xmlns:p14="http://schemas.microsoft.com/office/powerpoint/2010/main" val="1998709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Particularily</a:t>
            </a:r>
            <a:r>
              <a:rPr lang="en-US" dirty="0"/>
              <a:t>, we are interested how early-life chemical exposures to chemicals can influence later in life health and disease. </a:t>
            </a:r>
          </a:p>
        </p:txBody>
      </p:sp>
      <p:sp>
        <p:nvSpPr>
          <p:cNvPr id="4" name="Slide Number Placeholder 3"/>
          <p:cNvSpPr>
            <a:spLocks noGrp="1"/>
          </p:cNvSpPr>
          <p:nvPr>
            <p:ph type="sldNum" sz="quarter" idx="5"/>
          </p:nvPr>
        </p:nvSpPr>
        <p:spPr/>
        <p:txBody>
          <a:bodyPr/>
          <a:lstStyle/>
          <a:p>
            <a:fld id="{86482154-DA4E-3545-9BD8-259A3E150B38}" type="slidenum">
              <a:rPr lang="en-US" smtClean="0"/>
              <a:t>2</a:t>
            </a:fld>
            <a:endParaRPr lang="en-US"/>
          </a:p>
        </p:txBody>
      </p:sp>
    </p:spTree>
    <p:extLst>
      <p:ext uri="{BB962C8B-B14F-4D97-AF65-F5344CB8AC3E}">
        <p14:creationId xmlns:p14="http://schemas.microsoft.com/office/powerpoint/2010/main" val="34694352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617D6D-B271-8639-A34A-9F83D383EAF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F961F51-72EB-3300-3525-F2D73B80650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7A1390E-7A05-1302-619D-6A69BC551F88}"/>
              </a:ext>
            </a:extLst>
          </p:cNvPr>
          <p:cNvSpPr>
            <a:spLocks noGrp="1"/>
          </p:cNvSpPr>
          <p:nvPr>
            <p:ph type="body" idx="1"/>
          </p:nvPr>
        </p:nvSpPr>
        <p:spPr/>
        <p:txBody>
          <a:bodyPr/>
          <a:lstStyle/>
          <a:p>
            <a:r>
              <a:rPr lang="en-US" dirty="0"/>
              <a:t>Why are </a:t>
            </a:r>
            <a:r>
              <a:rPr lang="en-US" dirty="0" err="1"/>
              <a:t>eartly</a:t>
            </a:r>
            <a:r>
              <a:rPr lang="en-US" dirty="0"/>
              <a:t> life exposures of interest to us?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Well, </a:t>
            </a:r>
            <a:r>
              <a:rPr lang="en-US" sz="1200" dirty="0"/>
              <a:t>Embryonic development is in something called a </a:t>
            </a:r>
            <a:r>
              <a:rPr lang="en-US" sz="1200" i="1" dirty="0">
                <a:solidFill>
                  <a:schemeClr val="accent1"/>
                </a:solidFill>
              </a:rPr>
              <a:t>window of susceptibility </a:t>
            </a:r>
            <a:r>
              <a:rPr lang="en-US" sz="1200" dirty="0"/>
              <a:t>to environmental exposures, meaning it is a period of vulnerability and sensitivity to external conditions. </a:t>
            </a:r>
            <a:endParaRPr lang="en-US" sz="1200" i="1" dirty="0">
              <a:solidFill>
                <a:schemeClr val="accent1"/>
              </a:solidFill>
            </a:endParaRPr>
          </a:p>
          <a:p>
            <a:endParaRPr lang="en-US" dirty="0"/>
          </a:p>
        </p:txBody>
      </p:sp>
      <p:sp>
        <p:nvSpPr>
          <p:cNvPr id="4" name="Slide Number Placeholder 3">
            <a:extLst>
              <a:ext uri="{FF2B5EF4-FFF2-40B4-BE49-F238E27FC236}">
                <a16:creationId xmlns:a16="http://schemas.microsoft.com/office/drawing/2014/main" id="{DD30203A-9FDA-9F55-11EC-0ADC39D7A1F7}"/>
              </a:ext>
            </a:extLst>
          </p:cNvPr>
          <p:cNvSpPr>
            <a:spLocks noGrp="1"/>
          </p:cNvSpPr>
          <p:nvPr>
            <p:ph type="sldNum" sz="quarter" idx="5"/>
          </p:nvPr>
        </p:nvSpPr>
        <p:spPr/>
        <p:txBody>
          <a:bodyPr/>
          <a:lstStyle/>
          <a:p>
            <a:fld id="{86482154-DA4E-3545-9BD8-259A3E150B38}" type="slidenum">
              <a:rPr lang="en-US" smtClean="0"/>
              <a:t>3</a:t>
            </a:fld>
            <a:endParaRPr lang="en-US"/>
          </a:p>
        </p:txBody>
      </p:sp>
    </p:spTree>
    <p:extLst>
      <p:ext uri="{BB962C8B-B14F-4D97-AF65-F5344CB8AC3E}">
        <p14:creationId xmlns:p14="http://schemas.microsoft.com/office/powerpoint/2010/main" val="2971325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4887F5-7D87-B8EF-6F1C-544D432C2D9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677CBA0-D5A7-FEEB-359B-CC03B218398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2851151-96B2-3E28-6B4E-DA844A1D678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This is because proper growth and development is a highly regulated, and complex process, where disruptions can have profound influences on health. </a:t>
            </a:r>
          </a:p>
          <a:p>
            <a:endParaRPr lang="en-US" dirty="0"/>
          </a:p>
        </p:txBody>
      </p:sp>
      <p:sp>
        <p:nvSpPr>
          <p:cNvPr id="4" name="Slide Number Placeholder 3">
            <a:extLst>
              <a:ext uri="{FF2B5EF4-FFF2-40B4-BE49-F238E27FC236}">
                <a16:creationId xmlns:a16="http://schemas.microsoft.com/office/drawing/2014/main" id="{271A10F3-277C-ED2D-B1CA-3E84A87C5A0F}"/>
              </a:ext>
            </a:extLst>
          </p:cNvPr>
          <p:cNvSpPr>
            <a:spLocks noGrp="1"/>
          </p:cNvSpPr>
          <p:nvPr>
            <p:ph type="sldNum" sz="quarter" idx="5"/>
          </p:nvPr>
        </p:nvSpPr>
        <p:spPr/>
        <p:txBody>
          <a:bodyPr/>
          <a:lstStyle/>
          <a:p>
            <a:fld id="{86482154-DA4E-3545-9BD8-259A3E150B38}" type="slidenum">
              <a:rPr lang="en-US" smtClean="0"/>
              <a:t>4</a:t>
            </a:fld>
            <a:endParaRPr lang="en-US"/>
          </a:p>
        </p:txBody>
      </p:sp>
    </p:spTree>
    <p:extLst>
      <p:ext uri="{BB962C8B-B14F-4D97-AF65-F5344CB8AC3E}">
        <p14:creationId xmlns:p14="http://schemas.microsoft.com/office/powerpoint/2010/main" val="13684161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F4BF9E-CD52-5693-15A0-59D7A3600B8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7966B73-FBFB-D696-7328-954B0474AE7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FBDD9E2-B027-7897-9355-30DB3D390033}"/>
              </a:ext>
            </a:extLst>
          </p:cNvPr>
          <p:cNvSpPr>
            <a:spLocks noGrp="1"/>
          </p:cNvSpPr>
          <p:nvPr>
            <p:ph type="body" idx="1"/>
          </p:nvPr>
        </p:nvSpPr>
        <p:spPr/>
        <p:txBody>
          <a:bodyPr/>
          <a:lstStyle/>
          <a:p>
            <a:r>
              <a:rPr lang="en-US" dirty="0"/>
              <a:t>As well as provides an explanation for how human and environmental health are intricately linked!</a:t>
            </a:r>
          </a:p>
        </p:txBody>
      </p:sp>
      <p:sp>
        <p:nvSpPr>
          <p:cNvPr id="4" name="Slide Number Placeholder 3">
            <a:extLst>
              <a:ext uri="{FF2B5EF4-FFF2-40B4-BE49-F238E27FC236}">
                <a16:creationId xmlns:a16="http://schemas.microsoft.com/office/drawing/2014/main" id="{1587CBF3-53AC-00E2-08E1-DC5BAE40A751}"/>
              </a:ext>
            </a:extLst>
          </p:cNvPr>
          <p:cNvSpPr>
            <a:spLocks noGrp="1"/>
          </p:cNvSpPr>
          <p:nvPr>
            <p:ph type="sldNum" sz="quarter" idx="5"/>
          </p:nvPr>
        </p:nvSpPr>
        <p:spPr/>
        <p:txBody>
          <a:bodyPr/>
          <a:lstStyle/>
          <a:p>
            <a:fld id="{86482154-DA4E-3545-9BD8-259A3E150B38}" type="slidenum">
              <a:rPr lang="en-US" smtClean="0"/>
              <a:t>5</a:t>
            </a:fld>
            <a:endParaRPr lang="en-US"/>
          </a:p>
        </p:txBody>
      </p:sp>
    </p:spTree>
    <p:extLst>
      <p:ext uri="{BB962C8B-B14F-4D97-AF65-F5344CB8AC3E}">
        <p14:creationId xmlns:p14="http://schemas.microsoft.com/office/powerpoint/2010/main" val="8655512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A983D1-BE0C-FB19-ECAF-155A42BF09F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195CCD2-884F-937F-FFAD-2A02A2FC871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C86E7A0-DA78-8309-D2BB-1DED71EA46B3}"/>
              </a:ext>
            </a:extLst>
          </p:cNvPr>
          <p:cNvSpPr>
            <a:spLocks noGrp="1"/>
          </p:cNvSpPr>
          <p:nvPr>
            <p:ph type="body" idx="1"/>
          </p:nvPr>
        </p:nvSpPr>
        <p:spPr/>
        <p:txBody>
          <a:bodyPr/>
          <a:lstStyle/>
          <a:p>
            <a:r>
              <a:rPr lang="en-US" dirty="0"/>
              <a:t>Now, this is all based on something called the </a:t>
            </a:r>
            <a:r>
              <a:rPr lang="en-US" dirty="0" err="1"/>
              <a:t>DOHaD</a:t>
            </a:r>
            <a:r>
              <a:rPr lang="en-US" dirty="0"/>
              <a:t> hypothesis, which is a widely researched and increasingly accepted hypothesis that early life environment is a critical determinant for later in life health and disease risk. </a:t>
            </a:r>
          </a:p>
          <a:p>
            <a:endParaRPr lang="en-US" dirty="0"/>
          </a:p>
          <a:p>
            <a:r>
              <a:rPr lang="en-US" dirty="0"/>
              <a:t>Now there are many mechanisms by which early life exposures, conditions or experiences can influence later in life health, however the one I am mainly interested in is called epigenetics.</a:t>
            </a:r>
          </a:p>
        </p:txBody>
      </p:sp>
      <p:sp>
        <p:nvSpPr>
          <p:cNvPr id="4" name="Slide Number Placeholder 3">
            <a:extLst>
              <a:ext uri="{FF2B5EF4-FFF2-40B4-BE49-F238E27FC236}">
                <a16:creationId xmlns:a16="http://schemas.microsoft.com/office/drawing/2014/main" id="{55EB7A5E-29F1-E817-8E6B-295EB5533B7A}"/>
              </a:ext>
            </a:extLst>
          </p:cNvPr>
          <p:cNvSpPr>
            <a:spLocks noGrp="1"/>
          </p:cNvSpPr>
          <p:nvPr>
            <p:ph type="sldNum" sz="quarter" idx="5"/>
          </p:nvPr>
        </p:nvSpPr>
        <p:spPr/>
        <p:txBody>
          <a:bodyPr/>
          <a:lstStyle/>
          <a:p>
            <a:fld id="{86482154-DA4E-3545-9BD8-259A3E150B38}" type="slidenum">
              <a:rPr lang="en-US" smtClean="0"/>
              <a:t>6</a:t>
            </a:fld>
            <a:endParaRPr lang="en-US"/>
          </a:p>
        </p:txBody>
      </p:sp>
    </p:spTree>
    <p:extLst>
      <p:ext uri="{BB962C8B-B14F-4D97-AF65-F5344CB8AC3E}">
        <p14:creationId xmlns:p14="http://schemas.microsoft.com/office/powerpoint/2010/main" val="29611002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3E11B7-6E4A-6B11-4C0B-5E6AF3048AB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D8F2100-D8FD-7152-783A-17EED2312F3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167B0DB-FE67-3CC7-291D-D5A42F267786}"/>
              </a:ext>
            </a:extLst>
          </p:cNvPr>
          <p:cNvSpPr>
            <a:spLocks noGrp="1"/>
          </p:cNvSpPr>
          <p:nvPr>
            <p:ph type="body" idx="1"/>
          </p:nvPr>
        </p:nvSpPr>
        <p:spPr/>
        <p:txBody>
          <a:bodyPr/>
          <a:lstStyle/>
          <a:p>
            <a:r>
              <a:rPr lang="en-US" dirty="0"/>
              <a:t>Epigenetics: </a:t>
            </a:r>
            <a:r>
              <a:rPr lang="en-CA" sz="2400" dirty="0"/>
              <a:t>Influences gene expression (amongst many other roles), without changing the DNA sequence via chemical modifications to DNA structure. </a:t>
            </a:r>
          </a:p>
          <a:p>
            <a:r>
              <a:rPr lang="en-CA" sz="2000" b="0" i="0" dirty="0">
                <a:effectLst/>
              </a:rPr>
              <a:t>See, If </a:t>
            </a:r>
            <a:r>
              <a:rPr lang="en-CA" sz="2000" dirty="0"/>
              <a:t>our DNA was a book, epigenetics would be instructions to our body about how to read the book throughout out lives. </a:t>
            </a:r>
          </a:p>
          <a:p>
            <a:endParaRPr lang="en-CA" sz="2000" b="0" i="0" dirty="0">
              <a:effectLst/>
            </a:endParaRPr>
          </a:p>
          <a:p>
            <a:endParaRPr lang="en-CA" sz="2000" b="0" i="0" dirty="0">
              <a:effectLst/>
            </a:endParaRPr>
          </a:p>
          <a:p>
            <a:endParaRPr lang="en-US" dirty="0"/>
          </a:p>
          <a:p>
            <a:endParaRPr lang="en-US" dirty="0"/>
          </a:p>
          <a:p>
            <a:endParaRPr lang="en-US" dirty="0"/>
          </a:p>
          <a:p>
            <a:endParaRPr lang="en-US" dirty="0"/>
          </a:p>
          <a:p>
            <a:r>
              <a:rPr lang="en-US" dirty="0"/>
              <a:t>https://</a:t>
            </a:r>
            <a:r>
              <a:rPr lang="en-US" dirty="0" err="1"/>
              <a:t>www.cambridge.org</a:t>
            </a:r>
            <a:r>
              <a:rPr lang="en-US" dirty="0"/>
              <a:t>/core/journals/journal-of-developmental-origins-of-health-and-disease/article/epigenetics-and-</a:t>
            </a:r>
            <a:r>
              <a:rPr lang="en-US" dirty="0" err="1"/>
              <a:t>dohad</a:t>
            </a:r>
            <a:r>
              <a:rPr lang="en-US" dirty="0"/>
              <a:t>-from-basics-to-birth-and-beyond/B6254F48E610E982C6A9727DD58EBE30</a:t>
            </a:r>
          </a:p>
          <a:p>
            <a:r>
              <a:rPr lang="en-US" dirty="0"/>
              <a:t>https://</a:t>
            </a:r>
            <a:r>
              <a:rPr lang="en-US" dirty="0" err="1"/>
              <a:t>www.whatisepigenetics.com</a:t>
            </a:r>
            <a:r>
              <a:rPr lang="en-US" dirty="0"/>
              <a:t>/fundamentals/</a:t>
            </a:r>
          </a:p>
          <a:p>
            <a:endParaRPr lang="en-US" dirty="0"/>
          </a:p>
          <a:p>
            <a:endParaRPr lang="en-US" dirty="0"/>
          </a:p>
        </p:txBody>
      </p:sp>
      <p:sp>
        <p:nvSpPr>
          <p:cNvPr id="4" name="Slide Number Placeholder 3">
            <a:extLst>
              <a:ext uri="{FF2B5EF4-FFF2-40B4-BE49-F238E27FC236}">
                <a16:creationId xmlns:a16="http://schemas.microsoft.com/office/drawing/2014/main" id="{7201C27A-6A49-1832-0F9A-3D15673B95B8}"/>
              </a:ext>
            </a:extLst>
          </p:cNvPr>
          <p:cNvSpPr>
            <a:spLocks noGrp="1"/>
          </p:cNvSpPr>
          <p:nvPr>
            <p:ph type="sldNum" sz="quarter" idx="5"/>
          </p:nvPr>
        </p:nvSpPr>
        <p:spPr/>
        <p:txBody>
          <a:bodyPr/>
          <a:lstStyle/>
          <a:p>
            <a:fld id="{86482154-DA4E-3545-9BD8-259A3E150B38}" type="slidenum">
              <a:rPr lang="en-US" smtClean="0"/>
              <a:t>7</a:t>
            </a:fld>
            <a:endParaRPr lang="en-US"/>
          </a:p>
        </p:txBody>
      </p:sp>
    </p:spTree>
    <p:extLst>
      <p:ext uri="{BB962C8B-B14F-4D97-AF65-F5344CB8AC3E}">
        <p14:creationId xmlns:p14="http://schemas.microsoft.com/office/powerpoint/2010/main" val="34434388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b="0" i="0" dirty="0">
                <a:effectLst/>
              </a:rPr>
              <a:t>Epigenetic modifications include DNA methylation, histone modifications and non-coding RNAs, which all interact in an insanely complex way to regulate the expression of our genes throughout our lives, including the genes involved with growth, metabolism, DNA repair, immune system, and hormones – all important pathways for health and disease. </a:t>
            </a:r>
            <a:endParaRPr lang="en-CA" sz="1100" b="0" i="0" dirty="0">
              <a:effectLst/>
            </a:endParaRPr>
          </a:p>
          <a:p>
            <a:endParaRPr lang="en-US" dirty="0"/>
          </a:p>
          <a:p>
            <a:endParaRPr lang="en-US" dirty="0"/>
          </a:p>
          <a:p>
            <a:endParaRPr lang="en-US" dirty="0"/>
          </a:p>
          <a:p>
            <a:r>
              <a:rPr lang="en-US" dirty="0"/>
              <a:t>https://</a:t>
            </a:r>
            <a:r>
              <a:rPr lang="en-US" dirty="0" err="1"/>
              <a:t>www.cambridge.org</a:t>
            </a:r>
            <a:r>
              <a:rPr lang="en-US" dirty="0"/>
              <a:t>/core/journals/journal-of-developmental-origins-of-health-and-disease/article/epigenetics-and-</a:t>
            </a:r>
            <a:r>
              <a:rPr lang="en-US" dirty="0" err="1"/>
              <a:t>dohad</a:t>
            </a:r>
            <a:r>
              <a:rPr lang="en-US" dirty="0"/>
              <a:t>-from-basics-to-birth-and-beyond/B6254F48E610E982C6A9727DD58EBE30</a:t>
            </a:r>
          </a:p>
          <a:p>
            <a:r>
              <a:rPr lang="en-US" dirty="0"/>
              <a:t>https://</a:t>
            </a:r>
            <a:r>
              <a:rPr lang="en-US" dirty="0" err="1"/>
              <a:t>www.whatisepigenetics.com</a:t>
            </a:r>
            <a:r>
              <a:rPr lang="en-US" dirty="0"/>
              <a:t>/fundamentals/</a:t>
            </a:r>
          </a:p>
          <a:p>
            <a:endParaRPr lang="en-US" dirty="0"/>
          </a:p>
          <a:p>
            <a:endParaRPr lang="en-US" dirty="0"/>
          </a:p>
        </p:txBody>
      </p:sp>
      <p:sp>
        <p:nvSpPr>
          <p:cNvPr id="4" name="Slide Number Placeholder 3"/>
          <p:cNvSpPr>
            <a:spLocks noGrp="1"/>
          </p:cNvSpPr>
          <p:nvPr>
            <p:ph type="sldNum" sz="quarter" idx="5"/>
          </p:nvPr>
        </p:nvSpPr>
        <p:spPr/>
        <p:txBody>
          <a:bodyPr/>
          <a:lstStyle/>
          <a:p>
            <a:fld id="{86482154-DA4E-3545-9BD8-259A3E150B38}" type="slidenum">
              <a:rPr lang="en-US" smtClean="0"/>
              <a:t>8</a:t>
            </a:fld>
            <a:endParaRPr lang="en-US"/>
          </a:p>
        </p:txBody>
      </p:sp>
    </p:spTree>
    <p:extLst>
      <p:ext uri="{BB962C8B-B14F-4D97-AF65-F5344CB8AC3E}">
        <p14:creationId xmlns:p14="http://schemas.microsoft.com/office/powerpoint/2010/main" val="7643657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7FCB10-B7CC-AC1A-EA8A-B7BB684CFC7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C0B1802-4EC2-8098-F987-0A8DE40BB48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E9C34F5-BBAE-BB95-8B90-5C09B665878B}"/>
              </a:ext>
            </a:extLst>
          </p:cNvPr>
          <p:cNvSpPr>
            <a:spLocks noGrp="1"/>
          </p:cNvSpPr>
          <p:nvPr>
            <p:ph type="body" idx="1"/>
          </p:nvPr>
        </p:nvSpPr>
        <p:spPr/>
        <p:txBody>
          <a:bodyPr/>
          <a:lstStyle/>
          <a:p>
            <a:r>
              <a:rPr lang="en-US" dirty="0"/>
              <a:t>So you can see why, if an environmental factor during the window of susceptibility of embryonic development dysregulates our epigenetics  - how this might result in disease. </a:t>
            </a:r>
          </a:p>
          <a:p>
            <a:r>
              <a:rPr lang="en-CA" sz="2400" dirty="0"/>
              <a:t>Epigenetic dysregulation has</a:t>
            </a:r>
            <a:r>
              <a:rPr lang="en-CA" sz="2400" b="0" i="0" dirty="0">
                <a:effectLst/>
              </a:rPr>
              <a:t> been linked to various diseases, including cancer, cardiovascular disease, and metabolic diseases.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b="1" i="1" dirty="0"/>
              <a:t>Example</a:t>
            </a:r>
            <a:r>
              <a:rPr lang="en-CA" sz="1200" dirty="0"/>
              <a:t>: If an environmental factor during embryonic development causes changes to DNA methylation, this can silence tumour suppressor genes or activate oncogenes, which could predispose someone to developing cancer. </a:t>
            </a:r>
            <a:endParaRPr lang="en-US" sz="1200" dirty="0"/>
          </a:p>
          <a:p>
            <a:endParaRPr lang="en-US" dirty="0"/>
          </a:p>
          <a:p>
            <a:endParaRPr lang="en-US" dirty="0"/>
          </a:p>
          <a:p>
            <a:endParaRPr lang="en-US" dirty="0"/>
          </a:p>
          <a:p>
            <a:endParaRPr lang="en-US" dirty="0"/>
          </a:p>
          <a:p>
            <a:endParaRPr lang="en-US" dirty="0"/>
          </a:p>
          <a:p>
            <a:r>
              <a:rPr lang="en-US" dirty="0"/>
              <a:t>https://</a:t>
            </a:r>
            <a:r>
              <a:rPr lang="en-US" dirty="0" err="1"/>
              <a:t>www.cambridge.org</a:t>
            </a:r>
            <a:r>
              <a:rPr lang="en-US" dirty="0"/>
              <a:t>/core/journals/journal-of-developmental-origins-of-health-and-disease/article/epigenetics-and-</a:t>
            </a:r>
            <a:r>
              <a:rPr lang="en-US" dirty="0" err="1"/>
              <a:t>dohad</a:t>
            </a:r>
            <a:r>
              <a:rPr lang="en-US" dirty="0"/>
              <a:t>-from-basics-to-birth-and-beyond/B6254F48E610E982C6A9727DD58EBE30</a:t>
            </a:r>
          </a:p>
          <a:p>
            <a:r>
              <a:rPr lang="en-US" dirty="0"/>
              <a:t>https://</a:t>
            </a:r>
            <a:r>
              <a:rPr lang="en-US" dirty="0" err="1"/>
              <a:t>www.whatisepigenetics.com</a:t>
            </a:r>
            <a:r>
              <a:rPr lang="en-US" dirty="0"/>
              <a:t>/fundamentals/</a:t>
            </a:r>
          </a:p>
          <a:p>
            <a:endParaRPr lang="en-US" dirty="0"/>
          </a:p>
          <a:p>
            <a:endParaRPr lang="en-US" dirty="0"/>
          </a:p>
        </p:txBody>
      </p:sp>
      <p:sp>
        <p:nvSpPr>
          <p:cNvPr id="4" name="Slide Number Placeholder 3">
            <a:extLst>
              <a:ext uri="{FF2B5EF4-FFF2-40B4-BE49-F238E27FC236}">
                <a16:creationId xmlns:a16="http://schemas.microsoft.com/office/drawing/2014/main" id="{9075E10E-6079-4000-C482-6C0F2C2E81B1}"/>
              </a:ext>
            </a:extLst>
          </p:cNvPr>
          <p:cNvSpPr>
            <a:spLocks noGrp="1"/>
          </p:cNvSpPr>
          <p:nvPr>
            <p:ph type="sldNum" sz="quarter" idx="5"/>
          </p:nvPr>
        </p:nvSpPr>
        <p:spPr/>
        <p:txBody>
          <a:bodyPr/>
          <a:lstStyle/>
          <a:p>
            <a:fld id="{86482154-DA4E-3545-9BD8-259A3E150B38}" type="slidenum">
              <a:rPr lang="en-US" smtClean="0"/>
              <a:t>9</a:t>
            </a:fld>
            <a:endParaRPr lang="en-US"/>
          </a:p>
        </p:txBody>
      </p:sp>
    </p:spTree>
    <p:extLst>
      <p:ext uri="{BB962C8B-B14F-4D97-AF65-F5344CB8AC3E}">
        <p14:creationId xmlns:p14="http://schemas.microsoft.com/office/powerpoint/2010/main" val="25715673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67CCE8-6319-8209-11CD-BB4BF056360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FC82216-E236-1BEC-3B92-B240917AA6A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604D948-0388-23E6-ADF6-4A7D6F297456}"/>
              </a:ext>
            </a:extLst>
          </p:cNvPr>
          <p:cNvSpPr>
            <a:spLocks noGrp="1"/>
          </p:cNvSpPr>
          <p:nvPr>
            <p:ph type="dt" sz="half" idx="10"/>
          </p:nvPr>
        </p:nvSpPr>
        <p:spPr/>
        <p:txBody>
          <a:bodyPr/>
          <a:lstStyle/>
          <a:p>
            <a:fld id="{709C98D1-D918-7640-A2DC-808178EDDC9E}" type="datetimeFigureOut">
              <a:rPr lang="en-US" smtClean="0"/>
              <a:t>4/1/25</a:t>
            </a:fld>
            <a:endParaRPr lang="en-US"/>
          </a:p>
        </p:txBody>
      </p:sp>
      <p:sp>
        <p:nvSpPr>
          <p:cNvPr id="5" name="Footer Placeholder 4">
            <a:extLst>
              <a:ext uri="{FF2B5EF4-FFF2-40B4-BE49-F238E27FC236}">
                <a16:creationId xmlns:a16="http://schemas.microsoft.com/office/drawing/2014/main" id="{9785153E-415B-C6E0-155C-299F5DE37F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1E6691F-FE48-393D-9226-F4A486E190E1}"/>
              </a:ext>
            </a:extLst>
          </p:cNvPr>
          <p:cNvSpPr>
            <a:spLocks noGrp="1"/>
          </p:cNvSpPr>
          <p:nvPr>
            <p:ph type="sldNum" sz="quarter" idx="12"/>
          </p:nvPr>
        </p:nvSpPr>
        <p:spPr/>
        <p:txBody>
          <a:bodyPr/>
          <a:lstStyle/>
          <a:p>
            <a:fld id="{92F8762E-C0F0-E84F-AAB8-95AA72B38D85}" type="slidenum">
              <a:rPr lang="en-US" smtClean="0"/>
              <a:t>‹#›</a:t>
            </a:fld>
            <a:endParaRPr lang="en-US"/>
          </a:p>
        </p:txBody>
      </p:sp>
    </p:spTree>
    <p:extLst>
      <p:ext uri="{BB962C8B-B14F-4D97-AF65-F5344CB8AC3E}">
        <p14:creationId xmlns:p14="http://schemas.microsoft.com/office/powerpoint/2010/main" val="28069686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AF9178-4C11-52F0-540D-5053941835B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37CAC84-0F21-6220-2D8A-2F27BC9A2EA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AFF8E21-D325-597A-8860-47414BE5BD33}"/>
              </a:ext>
            </a:extLst>
          </p:cNvPr>
          <p:cNvSpPr>
            <a:spLocks noGrp="1"/>
          </p:cNvSpPr>
          <p:nvPr>
            <p:ph type="dt" sz="half" idx="10"/>
          </p:nvPr>
        </p:nvSpPr>
        <p:spPr/>
        <p:txBody>
          <a:bodyPr/>
          <a:lstStyle/>
          <a:p>
            <a:fld id="{709C98D1-D918-7640-A2DC-808178EDDC9E}" type="datetimeFigureOut">
              <a:rPr lang="en-US" smtClean="0"/>
              <a:t>4/1/25</a:t>
            </a:fld>
            <a:endParaRPr lang="en-US"/>
          </a:p>
        </p:txBody>
      </p:sp>
      <p:sp>
        <p:nvSpPr>
          <p:cNvPr id="5" name="Footer Placeholder 4">
            <a:extLst>
              <a:ext uri="{FF2B5EF4-FFF2-40B4-BE49-F238E27FC236}">
                <a16:creationId xmlns:a16="http://schemas.microsoft.com/office/drawing/2014/main" id="{8EE4D63D-7644-8C7E-96EB-DDFB4AE4D4F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09AC26-87D1-E9F1-6C60-13771E37F987}"/>
              </a:ext>
            </a:extLst>
          </p:cNvPr>
          <p:cNvSpPr>
            <a:spLocks noGrp="1"/>
          </p:cNvSpPr>
          <p:nvPr>
            <p:ph type="sldNum" sz="quarter" idx="12"/>
          </p:nvPr>
        </p:nvSpPr>
        <p:spPr/>
        <p:txBody>
          <a:bodyPr/>
          <a:lstStyle/>
          <a:p>
            <a:fld id="{92F8762E-C0F0-E84F-AAB8-95AA72B38D85}" type="slidenum">
              <a:rPr lang="en-US" smtClean="0"/>
              <a:t>‹#›</a:t>
            </a:fld>
            <a:endParaRPr lang="en-US"/>
          </a:p>
        </p:txBody>
      </p:sp>
    </p:spTree>
    <p:extLst>
      <p:ext uri="{BB962C8B-B14F-4D97-AF65-F5344CB8AC3E}">
        <p14:creationId xmlns:p14="http://schemas.microsoft.com/office/powerpoint/2010/main" val="25364311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06814C9-9870-5DA5-5244-73FBAE7CFCF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2F2006D-ED0D-449F-B53F-6799C61FF75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1D5A44D-0A78-D911-3230-AAC0B5AB223F}"/>
              </a:ext>
            </a:extLst>
          </p:cNvPr>
          <p:cNvSpPr>
            <a:spLocks noGrp="1"/>
          </p:cNvSpPr>
          <p:nvPr>
            <p:ph type="dt" sz="half" idx="10"/>
          </p:nvPr>
        </p:nvSpPr>
        <p:spPr/>
        <p:txBody>
          <a:bodyPr/>
          <a:lstStyle/>
          <a:p>
            <a:fld id="{709C98D1-D918-7640-A2DC-808178EDDC9E}" type="datetimeFigureOut">
              <a:rPr lang="en-US" smtClean="0"/>
              <a:t>4/1/25</a:t>
            </a:fld>
            <a:endParaRPr lang="en-US"/>
          </a:p>
        </p:txBody>
      </p:sp>
      <p:sp>
        <p:nvSpPr>
          <p:cNvPr id="5" name="Footer Placeholder 4">
            <a:extLst>
              <a:ext uri="{FF2B5EF4-FFF2-40B4-BE49-F238E27FC236}">
                <a16:creationId xmlns:a16="http://schemas.microsoft.com/office/drawing/2014/main" id="{D3ACCD30-4CF5-EB87-2436-6A6679636F8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9AD337B-4C0D-9F49-7258-261D15B1C990}"/>
              </a:ext>
            </a:extLst>
          </p:cNvPr>
          <p:cNvSpPr>
            <a:spLocks noGrp="1"/>
          </p:cNvSpPr>
          <p:nvPr>
            <p:ph type="sldNum" sz="quarter" idx="12"/>
          </p:nvPr>
        </p:nvSpPr>
        <p:spPr/>
        <p:txBody>
          <a:bodyPr/>
          <a:lstStyle/>
          <a:p>
            <a:fld id="{92F8762E-C0F0-E84F-AAB8-95AA72B38D85}" type="slidenum">
              <a:rPr lang="en-US" smtClean="0"/>
              <a:t>‹#›</a:t>
            </a:fld>
            <a:endParaRPr lang="en-US"/>
          </a:p>
        </p:txBody>
      </p:sp>
    </p:spTree>
    <p:extLst>
      <p:ext uri="{BB962C8B-B14F-4D97-AF65-F5344CB8AC3E}">
        <p14:creationId xmlns:p14="http://schemas.microsoft.com/office/powerpoint/2010/main" val="30564726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EA458F-F08F-9BEB-7AA1-0C98D658905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012F0CD-A1DB-45BD-2AA6-2D24EE49261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DBE92A3-6057-B1DC-0CC9-575CE9134BE2}"/>
              </a:ext>
            </a:extLst>
          </p:cNvPr>
          <p:cNvSpPr>
            <a:spLocks noGrp="1"/>
          </p:cNvSpPr>
          <p:nvPr>
            <p:ph type="dt" sz="half" idx="10"/>
          </p:nvPr>
        </p:nvSpPr>
        <p:spPr/>
        <p:txBody>
          <a:bodyPr/>
          <a:lstStyle/>
          <a:p>
            <a:fld id="{709C98D1-D918-7640-A2DC-808178EDDC9E}" type="datetimeFigureOut">
              <a:rPr lang="en-US" smtClean="0"/>
              <a:t>4/1/25</a:t>
            </a:fld>
            <a:endParaRPr lang="en-US"/>
          </a:p>
        </p:txBody>
      </p:sp>
      <p:sp>
        <p:nvSpPr>
          <p:cNvPr id="5" name="Footer Placeholder 4">
            <a:extLst>
              <a:ext uri="{FF2B5EF4-FFF2-40B4-BE49-F238E27FC236}">
                <a16:creationId xmlns:a16="http://schemas.microsoft.com/office/drawing/2014/main" id="{A1196C83-8CCD-3049-6704-88D53E97C44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1E6B35A-808B-A0C3-1DAE-9597EADC33E2}"/>
              </a:ext>
            </a:extLst>
          </p:cNvPr>
          <p:cNvSpPr>
            <a:spLocks noGrp="1"/>
          </p:cNvSpPr>
          <p:nvPr>
            <p:ph type="sldNum" sz="quarter" idx="12"/>
          </p:nvPr>
        </p:nvSpPr>
        <p:spPr/>
        <p:txBody>
          <a:bodyPr/>
          <a:lstStyle/>
          <a:p>
            <a:fld id="{92F8762E-C0F0-E84F-AAB8-95AA72B38D85}" type="slidenum">
              <a:rPr lang="en-US" smtClean="0"/>
              <a:t>‹#›</a:t>
            </a:fld>
            <a:endParaRPr lang="en-US"/>
          </a:p>
        </p:txBody>
      </p:sp>
    </p:spTree>
    <p:extLst>
      <p:ext uri="{BB962C8B-B14F-4D97-AF65-F5344CB8AC3E}">
        <p14:creationId xmlns:p14="http://schemas.microsoft.com/office/powerpoint/2010/main" val="10611971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B5050F-2AA1-F628-C4E1-3D20A401AAE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07920E8-1340-6711-7E6E-81B29EE926CD}"/>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3F09357-BD8B-8A7A-D389-89D154D53BFD}"/>
              </a:ext>
            </a:extLst>
          </p:cNvPr>
          <p:cNvSpPr>
            <a:spLocks noGrp="1"/>
          </p:cNvSpPr>
          <p:nvPr>
            <p:ph type="dt" sz="half" idx="10"/>
          </p:nvPr>
        </p:nvSpPr>
        <p:spPr/>
        <p:txBody>
          <a:bodyPr/>
          <a:lstStyle/>
          <a:p>
            <a:fld id="{709C98D1-D918-7640-A2DC-808178EDDC9E}" type="datetimeFigureOut">
              <a:rPr lang="en-US" smtClean="0"/>
              <a:t>4/1/25</a:t>
            </a:fld>
            <a:endParaRPr lang="en-US"/>
          </a:p>
        </p:txBody>
      </p:sp>
      <p:sp>
        <p:nvSpPr>
          <p:cNvPr id="5" name="Footer Placeholder 4">
            <a:extLst>
              <a:ext uri="{FF2B5EF4-FFF2-40B4-BE49-F238E27FC236}">
                <a16:creationId xmlns:a16="http://schemas.microsoft.com/office/drawing/2014/main" id="{F8D23A5E-1529-77EC-805D-A5122E08BB8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3113FC0-D3EF-C529-06E3-192BA34F54A4}"/>
              </a:ext>
            </a:extLst>
          </p:cNvPr>
          <p:cNvSpPr>
            <a:spLocks noGrp="1"/>
          </p:cNvSpPr>
          <p:nvPr>
            <p:ph type="sldNum" sz="quarter" idx="12"/>
          </p:nvPr>
        </p:nvSpPr>
        <p:spPr/>
        <p:txBody>
          <a:bodyPr/>
          <a:lstStyle/>
          <a:p>
            <a:fld id="{92F8762E-C0F0-E84F-AAB8-95AA72B38D85}" type="slidenum">
              <a:rPr lang="en-US" smtClean="0"/>
              <a:t>‹#›</a:t>
            </a:fld>
            <a:endParaRPr lang="en-US"/>
          </a:p>
        </p:txBody>
      </p:sp>
    </p:spTree>
    <p:extLst>
      <p:ext uri="{BB962C8B-B14F-4D97-AF65-F5344CB8AC3E}">
        <p14:creationId xmlns:p14="http://schemas.microsoft.com/office/powerpoint/2010/main" val="42402056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2A078B-787C-D325-9D9E-36B72B22085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84185C7-4D97-22F3-A4E6-DC8ACEE412F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9EDD2BC-3E3C-03A8-F2CA-98CB95A4903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A162952-788B-6515-CE3D-294F429D1AEC}"/>
              </a:ext>
            </a:extLst>
          </p:cNvPr>
          <p:cNvSpPr>
            <a:spLocks noGrp="1"/>
          </p:cNvSpPr>
          <p:nvPr>
            <p:ph type="dt" sz="half" idx="10"/>
          </p:nvPr>
        </p:nvSpPr>
        <p:spPr/>
        <p:txBody>
          <a:bodyPr/>
          <a:lstStyle/>
          <a:p>
            <a:fld id="{709C98D1-D918-7640-A2DC-808178EDDC9E}" type="datetimeFigureOut">
              <a:rPr lang="en-US" smtClean="0"/>
              <a:t>4/1/25</a:t>
            </a:fld>
            <a:endParaRPr lang="en-US"/>
          </a:p>
        </p:txBody>
      </p:sp>
      <p:sp>
        <p:nvSpPr>
          <p:cNvPr id="6" name="Footer Placeholder 5">
            <a:extLst>
              <a:ext uri="{FF2B5EF4-FFF2-40B4-BE49-F238E27FC236}">
                <a16:creationId xmlns:a16="http://schemas.microsoft.com/office/drawing/2014/main" id="{7C1F87C7-50D6-3EFF-F4C1-2FB2F2A0C38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5E6BC78-7F14-C4AE-4AA1-50645FACD4F5}"/>
              </a:ext>
            </a:extLst>
          </p:cNvPr>
          <p:cNvSpPr>
            <a:spLocks noGrp="1"/>
          </p:cNvSpPr>
          <p:nvPr>
            <p:ph type="sldNum" sz="quarter" idx="12"/>
          </p:nvPr>
        </p:nvSpPr>
        <p:spPr/>
        <p:txBody>
          <a:bodyPr/>
          <a:lstStyle/>
          <a:p>
            <a:fld id="{92F8762E-C0F0-E84F-AAB8-95AA72B38D85}" type="slidenum">
              <a:rPr lang="en-US" smtClean="0"/>
              <a:t>‹#›</a:t>
            </a:fld>
            <a:endParaRPr lang="en-US"/>
          </a:p>
        </p:txBody>
      </p:sp>
    </p:spTree>
    <p:extLst>
      <p:ext uri="{BB962C8B-B14F-4D97-AF65-F5344CB8AC3E}">
        <p14:creationId xmlns:p14="http://schemas.microsoft.com/office/powerpoint/2010/main" val="40879556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3849EC-3B31-0AAE-20E2-C9B4040B6BE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3DAF728-2BAC-9F8F-270A-F0CA93A6EA5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597231F-D86D-8801-61A4-0EC6EA9C36F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7F5DE05-57D3-945F-3842-197629EDED8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2E1E2EB-C737-8B35-9788-985C26F5E86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C44AE00-61F6-814D-E8DE-58B6F3AAF367}"/>
              </a:ext>
            </a:extLst>
          </p:cNvPr>
          <p:cNvSpPr>
            <a:spLocks noGrp="1"/>
          </p:cNvSpPr>
          <p:nvPr>
            <p:ph type="dt" sz="half" idx="10"/>
          </p:nvPr>
        </p:nvSpPr>
        <p:spPr/>
        <p:txBody>
          <a:bodyPr/>
          <a:lstStyle/>
          <a:p>
            <a:fld id="{709C98D1-D918-7640-A2DC-808178EDDC9E}" type="datetimeFigureOut">
              <a:rPr lang="en-US" smtClean="0"/>
              <a:t>4/1/25</a:t>
            </a:fld>
            <a:endParaRPr lang="en-US"/>
          </a:p>
        </p:txBody>
      </p:sp>
      <p:sp>
        <p:nvSpPr>
          <p:cNvPr id="8" name="Footer Placeholder 7">
            <a:extLst>
              <a:ext uri="{FF2B5EF4-FFF2-40B4-BE49-F238E27FC236}">
                <a16:creationId xmlns:a16="http://schemas.microsoft.com/office/drawing/2014/main" id="{2C943D9C-09AA-7CB6-F295-DB002A1AFC7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CC37FAD-E237-48C3-4ED1-BD313CEA1D17}"/>
              </a:ext>
            </a:extLst>
          </p:cNvPr>
          <p:cNvSpPr>
            <a:spLocks noGrp="1"/>
          </p:cNvSpPr>
          <p:nvPr>
            <p:ph type="sldNum" sz="quarter" idx="12"/>
          </p:nvPr>
        </p:nvSpPr>
        <p:spPr/>
        <p:txBody>
          <a:bodyPr/>
          <a:lstStyle/>
          <a:p>
            <a:fld id="{92F8762E-C0F0-E84F-AAB8-95AA72B38D85}" type="slidenum">
              <a:rPr lang="en-US" smtClean="0"/>
              <a:t>‹#›</a:t>
            </a:fld>
            <a:endParaRPr lang="en-US"/>
          </a:p>
        </p:txBody>
      </p:sp>
    </p:spTree>
    <p:extLst>
      <p:ext uri="{BB962C8B-B14F-4D97-AF65-F5344CB8AC3E}">
        <p14:creationId xmlns:p14="http://schemas.microsoft.com/office/powerpoint/2010/main" val="35217186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18B76-021A-D25B-C84D-7B89FFCADB8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F782F3D-111D-8124-CFBB-BC7A2ACF8B8F}"/>
              </a:ext>
            </a:extLst>
          </p:cNvPr>
          <p:cNvSpPr>
            <a:spLocks noGrp="1"/>
          </p:cNvSpPr>
          <p:nvPr>
            <p:ph type="dt" sz="half" idx="10"/>
          </p:nvPr>
        </p:nvSpPr>
        <p:spPr/>
        <p:txBody>
          <a:bodyPr/>
          <a:lstStyle/>
          <a:p>
            <a:fld id="{709C98D1-D918-7640-A2DC-808178EDDC9E}" type="datetimeFigureOut">
              <a:rPr lang="en-US" smtClean="0"/>
              <a:t>4/1/25</a:t>
            </a:fld>
            <a:endParaRPr lang="en-US"/>
          </a:p>
        </p:txBody>
      </p:sp>
      <p:sp>
        <p:nvSpPr>
          <p:cNvPr id="4" name="Footer Placeholder 3">
            <a:extLst>
              <a:ext uri="{FF2B5EF4-FFF2-40B4-BE49-F238E27FC236}">
                <a16:creationId xmlns:a16="http://schemas.microsoft.com/office/drawing/2014/main" id="{929B8D78-E819-BFDD-9325-8CCBF5FF90C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F4815C8-B8BA-F899-9BD1-6CA4166E67B2}"/>
              </a:ext>
            </a:extLst>
          </p:cNvPr>
          <p:cNvSpPr>
            <a:spLocks noGrp="1"/>
          </p:cNvSpPr>
          <p:nvPr>
            <p:ph type="sldNum" sz="quarter" idx="12"/>
          </p:nvPr>
        </p:nvSpPr>
        <p:spPr/>
        <p:txBody>
          <a:bodyPr/>
          <a:lstStyle/>
          <a:p>
            <a:fld id="{92F8762E-C0F0-E84F-AAB8-95AA72B38D85}" type="slidenum">
              <a:rPr lang="en-US" smtClean="0"/>
              <a:t>‹#›</a:t>
            </a:fld>
            <a:endParaRPr lang="en-US"/>
          </a:p>
        </p:txBody>
      </p:sp>
    </p:spTree>
    <p:extLst>
      <p:ext uri="{BB962C8B-B14F-4D97-AF65-F5344CB8AC3E}">
        <p14:creationId xmlns:p14="http://schemas.microsoft.com/office/powerpoint/2010/main" val="18740114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4E1C48A-A4C2-9FCB-0645-CC52567A572E}"/>
              </a:ext>
            </a:extLst>
          </p:cNvPr>
          <p:cNvSpPr>
            <a:spLocks noGrp="1"/>
          </p:cNvSpPr>
          <p:nvPr>
            <p:ph type="dt" sz="half" idx="10"/>
          </p:nvPr>
        </p:nvSpPr>
        <p:spPr/>
        <p:txBody>
          <a:bodyPr/>
          <a:lstStyle/>
          <a:p>
            <a:fld id="{709C98D1-D918-7640-A2DC-808178EDDC9E}" type="datetimeFigureOut">
              <a:rPr lang="en-US" smtClean="0"/>
              <a:t>4/1/25</a:t>
            </a:fld>
            <a:endParaRPr lang="en-US"/>
          </a:p>
        </p:txBody>
      </p:sp>
      <p:sp>
        <p:nvSpPr>
          <p:cNvPr id="3" name="Footer Placeholder 2">
            <a:extLst>
              <a:ext uri="{FF2B5EF4-FFF2-40B4-BE49-F238E27FC236}">
                <a16:creationId xmlns:a16="http://schemas.microsoft.com/office/drawing/2014/main" id="{722CEEB8-6CB9-AB9F-C4D6-7033D01B62A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6555610-8E8D-986B-BC2F-60721C4520A6}"/>
              </a:ext>
            </a:extLst>
          </p:cNvPr>
          <p:cNvSpPr>
            <a:spLocks noGrp="1"/>
          </p:cNvSpPr>
          <p:nvPr>
            <p:ph type="sldNum" sz="quarter" idx="12"/>
          </p:nvPr>
        </p:nvSpPr>
        <p:spPr/>
        <p:txBody>
          <a:bodyPr/>
          <a:lstStyle/>
          <a:p>
            <a:fld id="{92F8762E-C0F0-E84F-AAB8-95AA72B38D85}" type="slidenum">
              <a:rPr lang="en-US" smtClean="0"/>
              <a:t>‹#›</a:t>
            </a:fld>
            <a:endParaRPr lang="en-US"/>
          </a:p>
        </p:txBody>
      </p:sp>
    </p:spTree>
    <p:extLst>
      <p:ext uri="{BB962C8B-B14F-4D97-AF65-F5344CB8AC3E}">
        <p14:creationId xmlns:p14="http://schemas.microsoft.com/office/powerpoint/2010/main" val="671334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19D180-1014-134C-B3EC-C34D2589301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89032A1-FC5B-EAC2-FE2D-FF39FE5FB79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CA19257-2DD9-7730-EAB3-7F586EF8ACF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86C93C7-0F09-7B9D-F9DB-A7B5EB8CFC79}"/>
              </a:ext>
            </a:extLst>
          </p:cNvPr>
          <p:cNvSpPr>
            <a:spLocks noGrp="1"/>
          </p:cNvSpPr>
          <p:nvPr>
            <p:ph type="dt" sz="half" idx="10"/>
          </p:nvPr>
        </p:nvSpPr>
        <p:spPr/>
        <p:txBody>
          <a:bodyPr/>
          <a:lstStyle/>
          <a:p>
            <a:fld id="{709C98D1-D918-7640-A2DC-808178EDDC9E}" type="datetimeFigureOut">
              <a:rPr lang="en-US" smtClean="0"/>
              <a:t>4/1/25</a:t>
            </a:fld>
            <a:endParaRPr lang="en-US"/>
          </a:p>
        </p:txBody>
      </p:sp>
      <p:sp>
        <p:nvSpPr>
          <p:cNvPr id="6" name="Footer Placeholder 5">
            <a:extLst>
              <a:ext uri="{FF2B5EF4-FFF2-40B4-BE49-F238E27FC236}">
                <a16:creationId xmlns:a16="http://schemas.microsoft.com/office/drawing/2014/main" id="{59129847-413D-06B3-99EB-FBE244D1A54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5ED892C-4543-F40B-E34D-C817761F04DA}"/>
              </a:ext>
            </a:extLst>
          </p:cNvPr>
          <p:cNvSpPr>
            <a:spLocks noGrp="1"/>
          </p:cNvSpPr>
          <p:nvPr>
            <p:ph type="sldNum" sz="quarter" idx="12"/>
          </p:nvPr>
        </p:nvSpPr>
        <p:spPr/>
        <p:txBody>
          <a:bodyPr/>
          <a:lstStyle/>
          <a:p>
            <a:fld id="{92F8762E-C0F0-E84F-AAB8-95AA72B38D85}" type="slidenum">
              <a:rPr lang="en-US" smtClean="0"/>
              <a:t>‹#›</a:t>
            </a:fld>
            <a:endParaRPr lang="en-US"/>
          </a:p>
        </p:txBody>
      </p:sp>
    </p:spTree>
    <p:extLst>
      <p:ext uri="{BB962C8B-B14F-4D97-AF65-F5344CB8AC3E}">
        <p14:creationId xmlns:p14="http://schemas.microsoft.com/office/powerpoint/2010/main" val="33743721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116F51-AC01-EA32-D0E3-00C5DBB3CDA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0CF4F4E-BC81-EB38-4D3E-921EEB57157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1870CEC-21F2-35D0-A865-937DB367A4E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99F0D3E-4F97-B157-BE78-461CE193BBE0}"/>
              </a:ext>
            </a:extLst>
          </p:cNvPr>
          <p:cNvSpPr>
            <a:spLocks noGrp="1"/>
          </p:cNvSpPr>
          <p:nvPr>
            <p:ph type="dt" sz="half" idx="10"/>
          </p:nvPr>
        </p:nvSpPr>
        <p:spPr/>
        <p:txBody>
          <a:bodyPr/>
          <a:lstStyle/>
          <a:p>
            <a:fld id="{709C98D1-D918-7640-A2DC-808178EDDC9E}" type="datetimeFigureOut">
              <a:rPr lang="en-US" smtClean="0"/>
              <a:t>4/1/25</a:t>
            </a:fld>
            <a:endParaRPr lang="en-US"/>
          </a:p>
        </p:txBody>
      </p:sp>
      <p:sp>
        <p:nvSpPr>
          <p:cNvPr id="6" name="Footer Placeholder 5">
            <a:extLst>
              <a:ext uri="{FF2B5EF4-FFF2-40B4-BE49-F238E27FC236}">
                <a16:creationId xmlns:a16="http://schemas.microsoft.com/office/drawing/2014/main" id="{EDF74732-47C4-AF72-C211-13770B5CE90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F1EB3B4-FE53-2FCB-A5D2-2381B26FFC82}"/>
              </a:ext>
            </a:extLst>
          </p:cNvPr>
          <p:cNvSpPr>
            <a:spLocks noGrp="1"/>
          </p:cNvSpPr>
          <p:nvPr>
            <p:ph type="sldNum" sz="quarter" idx="12"/>
          </p:nvPr>
        </p:nvSpPr>
        <p:spPr/>
        <p:txBody>
          <a:bodyPr/>
          <a:lstStyle/>
          <a:p>
            <a:fld id="{92F8762E-C0F0-E84F-AAB8-95AA72B38D85}" type="slidenum">
              <a:rPr lang="en-US" smtClean="0"/>
              <a:t>‹#›</a:t>
            </a:fld>
            <a:endParaRPr lang="en-US"/>
          </a:p>
        </p:txBody>
      </p:sp>
    </p:spTree>
    <p:extLst>
      <p:ext uri="{BB962C8B-B14F-4D97-AF65-F5344CB8AC3E}">
        <p14:creationId xmlns:p14="http://schemas.microsoft.com/office/powerpoint/2010/main" val="12773878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0418E31-DFBC-F5AF-5EC4-9F557291E75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09011B0-83E6-5913-DDD4-EA87C4E877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6A634E8-F645-C646-A055-1C7B9F48789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709C98D1-D918-7640-A2DC-808178EDDC9E}" type="datetimeFigureOut">
              <a:rPr lang="en-US" smtClean="0"/>
              <a:t>4/1/25</a:t>
            </a:fld>
            <a:endParaRPr lang="en-US"/>
          </a:p>
        </p:txBody>
      </p:sp>
      <p:sp>
        <p:nvSpPr>
          <p:cNvPr id="5" name="Footer Placeholder 4">
            <a:extLst>
              <a:ext uri="{FF2B5EF4-FFF2-40B4-BE49-F238E27FC236}">
                <a16:creationId xmlns:a16="http://schemas.microsoft.com/office/drawing/2014/main" id="{F0F32005-BE44-560E-209B-970E4E710DE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75FED814-8BA1-1AFB-2D86-13D5F6FE013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92F8762E-C0F0-E84F-AAB8-95AA72B38D85}" type="slidenum">
              <a:rPr lang="en-US" smtClean="0"/>
              <a:t>‹#›</a:t>
            </a:fld>
            <a:endParaRPr lang="en-US"/>
          </a:p>
        </p:txBody>
      </p:sp>
    </p:spTree>
    <p:extLst>
      <p:ext uri="{BB962C8B-B14F-4D97-AF65-F5344CB8AC3E}">
        <p14:creationId xmlns:p14="http://schemas.microsoft.com/office/powerpoint/2010/main" val="314250545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5.png"/><Relationship Id="rId18" Type="http://schemas.openxmlformats.org/officeDocument/2006/relationships/image" Target="../media/image30.svg"/><Relationship Id="rId3" Type="http://schemas.openxmlformats.org/officeDocument/2006/relationships/image" Target="../media/image15.png"/><Relationship Id="rId7" Type="http://schemas.openxmlformats.org/officeDocument/2006/relationships/image" Target="../media/image19.svg"/><Relationship Id="rId12" Type="http://schemas.openxmlformats.org/officeDocument/2006/relationships/image" Target="../media/image24.svg"/><Relationship Id="rId17" Type="http://schemas.openxmlformats.org/officeDocument/2006/relationships/image" Target="../media/image29.png"/><Relationship Id="rId2" Type="http://schemas.openxmlformats.org/officeDocument/2006/relationships/notesSlide" Target="../notesSlides/notesSlide11.xml"/><Relationship Id="rId16" Type="http://schemas.openxmlformats.org/officeDocument/2006/relationships/image" Target="../media/image28.svg"/><Relationship Id="rId1" Type="http://schemas.openxmlformats.org/officeDocument/2006/relationships/slideLayout" Target="../slideLayouts/slideLayout7.xml"/><Relationship Id="rId6" Type="http://schemas.openxmlformats.org/officeDocument/2006/relationships/image" Target="../media/image18.png"/><Relationship Id="rId11" Type="http://schemas.openxmlformats.org/officeDocument/2006/relationships/image" Target="../media/image23.png"/><Relationship Id="rId5" Type="http://schemas.openxmlformats.org/officeDocument/2006/relationships/image" Target="../media/image17.svg"/><Relationship Id="rId15" Type="http://schemas.openxmlformats.org/officeDocument/2006/relationships/image" Target="../media/image27.png"/><Relationship Id="rId10" Type="http://schemas.openxmlformats.org/officeDocument/2006/relationships/image" Target="../media/image22.jpeg"/><Relationship Id="rId4" Type="http://schemas.openxmlformats.org/officeDocument/2006/relationships/image" Target="../media/image16.png"/><Relationship Id="rId9" Type="http://schemas.openxmlformats.org/officeDocument/2006/relationships/image" Target="../media/image21.svg"/><Relationship Id="rId14" Type="http://schemas.openxmlformats.org/officeDocument/2006/relationships/image" Target="../media/image26.svg"/></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34.jpeg"/><Relationship Id="rId4" Type="http://schemas.openxmlformats.org/officeDocument/2006/relationships/image" Target="../media/image33.jpeg"/></Relationships>
</file>

<file path=ppt/slides/_rels/slide1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1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7" Type="http://schemas.openxmlformats.org/officeDocument/2006/relationships/image" Target="../media/image7.sv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16.xml"/><Relationship Id="rId1" Type="http://schemas.openxmlformats.org/officeDocument/2006/relationships/slideLayout" Target="../slideLayouts/slideLayout7.xml"/><Relationship Id="rId5" Type="http://schemas.openxmlformats.org/officeDocument/2006/relationships/image" Target="../media/image49.JPG"/><Relationship Id="rId4" Type="http://schemas.openxmlformats.org/officeDocument/2006/relationships/image" Target="../media/image48.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1.sv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3.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F17A0F-F716-2048-98A3-B626A205EBCA}"/>
              </a:ext>
            </a:extLst>
          </p:cNvPr>
          <p:cNvSpPr>
            <a:spLocks noGrp="1"/>
          </p:cNvSpPr>
          <p:nvPr>
            <p:ph type="sldNum" sz="quarter" idx="12"/>
          </p:nvPr>
        </p:nvSpPr>
        <p:spPr/>
        <p:txBody>
          <a:bodyPr/>
          <a:lstStyle/>
          <a:p>
            <a:fld id="{0CE06C9F-475F-9049-AEC4-DBDA6AF9E419}" type="slidenum">
              <a:rPr lang="en-US" smtClean="0"/>
              <a:t>1</a:t>
            </a:fld>
            <a:endParaRPr lang="en-US"/>
          </a:p>
        </p:txBody>
      </p:sp>
      <p:sp>
        <p:nvSpPr>
          <p:cNvPr id="5" name="Title 1">
            <a:extLst>
              <a:ext uri="{FF2B5EF4-FFF2-40B4-BE49-F238E27FC236}">
                <a16:creationId xmlns:a16="http://schemas.microsoft.com/office/drawing/2014/main" id="{76763B65-A641-D148-BC7D-A481B355E9AD}"/>
              </a:ext>
            </a:extLst>
          </p:cNvPr>
          <p:cNvSpPr txBox="1">
            <a:spLocks/>
          </p:cNvSpPr>
          <p:nvPr/>
        </p:nvSpPr>
        <p:spPr>
          <a:xfrm>
            <a:off x="-127000" y="1768396"/>
            <a:ext cx="12319000" cy="1277778"/>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3600" b="1" dirty="0">
                <a:solidFill>
                  <a:srgbClr val="003944"/>
                </a:solidFill>
                <a:latin typeface="Arial" panose="020B0604020202020204" pitchFamily="34" charset="0"/>
                <a:cs typeface="Arial" panose="020B0604020202020204" pitchFamily="34" charset="0"/>
              </a:rPr>
              <a:t>Investigating the Influence of Early-Life Chemical Exposures on Health and Disease</a:t>
            </a:r>
          </a:p>
        </p:txBody>
      </p:sp>
      <p:sp>
        <p:nvSpPr>
          <p:cNvPr id="6" name="Subtitle 2">
            <a:extLst>
              <a:ext uri="{FF2B5EF4-FFF2-40B4-BE49-F238E27FC236}">
                <a16:creationId xmlns:a16="http://schemas.microsoft.com/office/drawing/2014/main" id="{2609F6A0-8350-104D-9289-C0574303A713}"/>
              </a:ext>
            </a:extLst>
          </p:cNvPr>
          <p:cNvSpPr>
            <a:spLocks noGrp="1"/>
          </p:cNvSpPr>
          <p:nvPr>
            <p:ph type="subTitle" idx="1"/>
          </p:nvPr>
        </p:nvSpPr>
        <p:spPr>
          <a:xfrm>
            <a:off x="1523999" y="3961918"/>
            <a:ext cx="9144000" cy="1655762"/>
          </a:xfrm>
        </p:spPr>
        <p:txBody>
          <a:bodyPr>
            <a:noAutofit/>
          </a:bodyPr>
          <a:lstStyle/>
          <a:p>
            <a:r>
              <a:rPr lang="en-US" sz="2000" dirty="0">
                <a:latin typeface="Arial" panose="020B0604020202020204" pitchFamily="34" charset="0"/>
                <a:cs typeface="Arial" panose="020B0604020202020204" pitchFamily="34" charset="0"/>
              </a:rPr>
              <a:t>Logan Germain, PhD Candidate</a:t>
            </a:r>
          </a:p>
          <a:p>
            <a:r>
              <a:rPr lang="en-US" sz="2000" dirty="0">
                <a:latin typeface="Arial" panose="020B0604020202020204" pitchFamily="34" charset="0"/>
                <a:cs typeface="Arial" panose="020B0604020202020204" pitchFamily="34" charset="0"/>
              </a:rPr>
              <a:t>Supervisor: Dr. Louise Winn</a:t>
            </a:r>
          </a:p>
          <a:p>
            <a:r>
              <a:rPr lang="en-US" sz="2000" i="1" dirty="0">
                <a:latin typeface="Arial" panose="020B0604020202020204" pitchFamily="34" charset="0"/>
                <a:cs typeface="Arial" panose="020B0604020202020204" pitchFamily="34" charset="0"/>
              </a:rPr>
              <a:t>Department of Biomedical and Molecular Sciences</a:t>
            </a:r>
          </a:p>
        </p:txBody>
      </p:sp>
      <p:sp>
        <p:nvSpPr>
          <p:cNvPr id="7" name="Rectangle 6">
            <a:extLst>
              <a:ext uri="{FF2B5EF4-FFF2-40B4-BE49-F238E27FC236}">
                <a16:creationId xmlns:a16="http://schemas.microsoft.com/office/drawing/2014/main" id="{6DF7C76F-6973-9746-9EDE-7F2321BDCE64}"/>
              </a:ext>
            </a:extLst>
          </p:cNvPr>
          <p:cNvSpPr/>
          <p:nvPr/>
        </p:nvSpPr>
        <p:spPr>
          <a:xfrm flipV="1">
            <a:off x="392132" y="3429000"/>
            <a:ext cx="11407735" cy="45719"/>
          </a:xfrm>
          <a:prstGeom prst="rect">
            <a:avLst/>
          </a:prstGeom>
          <a:noFill/>
          <a:ln w="63500">
            <a:solidFill>
              <a:srgbClr val="0039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Natural Sciences and Engineering Research Council - Wikipedia">
            <a:extLst>
              <a:ext uri="{FF2B5EF4-FFF2-40B4-BE49-F238E27FC236}">
                <a16:creationId xmlns:a16="http://schemas.microsoft.com/office/drawing/2014/main" id="{7FDE0B02-7A5B-BEF4-C8B9-CBE6BF36C9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2132" y="5144147"/>
            <a:ext cx="2947579" cy="12627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A close up of a text&#10;&#10;AI-generated content may be incorrect.">
            <a:extLst>
              <a:ext uri="{FF2B5EF4-FFF2-40B4-BE49-F238E27FC236}">
                <a16:creationId xmlns:a16="http://schemas.microsoft.com/office/drawing/2014/main" id="{674D6B49-FC34-3B27-557D-BF0F1BD2DC58}"/>
              </a:ext>
            </a:extLst>
          </p:cNvPr>
          <p:cNvPicPr>
            <a:picLocks noChangeAspect="1"/>
          </p:cNvPicPr>
          <p:nvPr/>
        </p:nvPicPr>
        <p:blipFill>
          <a:blip r:embed="rId4"/>
          <a:stretch>
            <a:fillRect/>
          </a:stretch>
        </p:blipFill>
        <p:spPr>
          <a:xfrm>
            <a:off x="8553858" y="5204454"/>
            <a:ext cx="2947579" cy="1202393"/>
          </a:xfrm>
          <a:prstGeom prst="rect">
            <a:avLst/>
          </a:prstGeom>
        </p:spPr>
      </p:pic>
    </p:spTree>
    <p:extLst>
      <p:ext uri="{BB962C8B-B14F-4D97-AF65-F5344CB8AC3E}">
        <p14:creationId xmlns:p14="http://schemas.microsoft.com/office/powerpoint/2010/main" val="2443188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205EAC-9208-EE9E-5FAD-E854DF7C365F}"/>
              </a:ext>
            </a:extLst>
          </p:cNvPr>
          <p:cNvSpPr>
            <a:spLocks noGrp="1"/>
          </p:cNvSpPr>
          <p:nvPr>
            <p:ph type="title"/>
          </p:nvPr>
        </p:nvSpPr>
        <p:spPr/>
        <p:txBody>
          <a:bodyPr/>
          <a:lstStyle/>
          <a:p>
            <a:r>
              <a:rPr lang="en-US" dirty="0"/>
              <a:t>Chemical Exposures and Epigenetics</a:t>
            </a:r>
          </a:p>
        </p:txBody>
      </p:sp>
      <p:pic>
        <p:nvPicPr>
          <p:cNvPr id="5" name="Content Placeholder 4" descr="A diagram of a structure&#10;&#10;AI-generated content may be incorrect.">
            <a:extLst>
              <a:ext uri="{FF2B5EF4-FFF2-40B4-BE49-F238E27FC236}">
                <a16:creationId xmlns:a16="http://schemas.microsoft.com/office/drawing/2014/main" id="{680858BA-8669-F5E3-BC72-ECD84BFAB8DE}"/>
              </a:ext>
            </a:extLst>
          </p:cNvPr>
          <p:cNvPicPr>
            <a:picLocks noGrp="1" noChangeAspect="1"/>
          </p:cNvPicPr>
          <p:nvPr>
            <p:ph idx="1"/>
          </p:nvPr>
        </p:nvPicPr>
        <p:blipFill>
          <a:blip r:embed="rId3"/>
          <a:stretch>
            <a:fillRect/>
          </a:stretch>
        </p:blipFill>
        <p:spPr>
          <a:xfrm>
            <a:off x="2410753" y="1528188"/>
            <a:ext cx="7370493" cy="4805937"/>
          </a:xfrm>
        </p:spPr>
      </p:pic>
      <p:sp>
        <p:nvSpPr>
          <p:cNvPr id="4" name="Rectangle 3">
            <a:extLst>
              <a:ext uri="{FF2B5EF4-FFF2-40B4-BE49-F238E27FC236}">
                <a16:creationId xmlns:a16="http://schemas.microsoft.com/office/drawing/2014/main" id="{5BBAC347-2169-87B8-1A24-2B40FA45F690}"/>
              </a:ext>
            </a:extLst>
          </p:cNvPr>
          <p:cNvSpPr/>
          <p:nvPr/>
        </p:nvSpPr>
        <p:spPr>
          <a:xfrm>
            <a:off x="2504661" y="1690688"/>
            <a:ext cx="7169426" cy="4643437"/>
          </a:xfrm>
          <a:prstGeom prst="rect">
            <a:avLst/>
          </a:prstGeom>
          <a:noFill/>
          <a:ln w="130175">
            <a:solidFill>
              <a:schemeClr val="accent2">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220999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9"/>
          <p:cNvSpPr txBox="1"/>
          <p:nvPr/>
        </p:nvSpPr>
        <p:spPr>
          <a:xfrm>
            <a:off x="844693" y="2586471"/>
            <a:ext cx="5620576" cy="3556871"/>
          </a:xfrm>
          <a:prstGeom prst="rect">
            <a:avLst/>
          </a:prstGeom>
        </p:spPr>
        <p:txBody>
          <a:bodyPr wrap="square" lIns="0" tIns="0" rIns="0" bIns="0" rtlCol="0" anchor="t">
            <a:spAutoFit/>
          </a:bodyPr>
          <a:lstStyle/>
          <a:p>
            <a:pPr>
              <a:lnSpc>
                <a:spcPts val="4052"/>
              </a:lnSpc>
            </a:pPr>
            <a:r>
              <a:rPr lang="en-US" sz="2315" dirty="0">
                <a:latin typeface="Arial" panose="020B0604020202020204" pitchFamily="34" charset="0"/>
                <a:cs typeface="Arial" panose="020B0604020202020204" pitchFamily="34" charset="0"/>
              </a:rPr>
              <a:t>TPhP is an organophosphate flame retardant and plasticizer used in a variety of consumer and industrial products to meet flammability standards.</a:t>
            </a:r>
          </a:p>
          <a:p>
            <a:pPr>
              <a:lnSpc>
                <a:spcPts val="3930"/>
              </a:lnSpc>
            </a:pPr>
            <a:endParaRPr lang="en-US" sz="2315" dirty="0">
              <a:solidFill>
                <a:srgbClr val="000000"/>
              </a:solidFill>
              <a:latin typeface="Arial" panose="020B0604020202020204" pitchFamily="34" charset="0"/>
              <a:cs typeface="Arial" panose="020B0604020202020204" pitchFamily="34" charset="0"/>
            </a:endParaRPr>
          </a:p>
          <a:p>
            <a:pPr>
              <a:lnSpc>
                <a:spcPts val="3930"/>
              </a:lnSpc>
            </a:pPr>
            <a:endParaRPr lang="en-US" sz="2315" dirty="0">
              <a:solidFill>
                <a:srgbClr val="000000"/>
              </a:solidFill>
              <a:latin typeface="Arial" panose="020B0604020202020204" pitchFamily="34" charset="0"/>
              <a:cs typeface="Arial" panose="020B0604020202020204" pitchFamily="34" charset="0"/>
            </a:endParaRPr>
          </a:p>
          <a:p>
            <a:pPr>
              <a:lnSpc>
                <a:spcPts val="3930"/>
              </a:lnSpc>
            </a:pPr>
            <a:endParaRPr lang="en-US" sz="2315" dirty="0">
              <a:solidFill>
                <a:srgbClr val="000000"/>
              </a:solidFill>
              <a:latin typeface="Arial" panose="020B0604020202020204" pitchFamily="34" charset="0"/>
              <a:cs typeface="Arial" panose="020B0604020202020204" pitchFamily="34" charset="0"/>
            </a:endParaRPr>
          </a:p>
        </p:txBody>
      </p:sp>
      <p:sp>
        <p:nvSpPr>
          <p:cNvPr id="23" name="TextBox 23"/>
          <p:cNvSpPr txBox="1"/>
          <p:nvPr/>
        </p:nvSpPr>
        <p:spPr>
          <a:xfrm>
            <a:off x="10058400" y="6625595"/>
            <a:ext cx="2438400" cy="215957"/>
          </a:xfrm>
          <a:prstGeom prst="rect">
            <a:avLst/>
          </a:prstGeom>
        </p:spPr>
        <p:txBody>
          <a:bodyPr wrap="square" lIns="0" tIns="0" rIns="0" bIns="0" rtlCol="0" anchor="t">
            <a:spAutoFit/>
          </a:bodyPr>
          <a:lstStyle/>
          <a:p>
            <a:pPr algn="ctr">
              <a:lnSpc>
                <a:spcPts val="1773"/>
              </a:lnSpc>
            </a:pPr>
            <a:r>
              <a:rPr lang="en-US" sz="1100" dirty="0">
                <a:solidFill>
                  <a:srgbClr val="000000"/>
                </a:solidFill>
              </a:rPr>
              <a:t>(van der Veen &amp; de Boer, 2012)</a:t>
            </a:r>
          </a:p>
        </p:txBody>
      </p:sp>
      <p:grpSp>
        <p:nvGrpSpPr>
          <p:cNvPr id="24" name="Group 23">
            <a:extLst>
              <a:ext uri="{FF2B5EF4-FFF2-40B4-BE49-F238E27FC236}">
                <a16:creationId xmlns:a16="http://schemas.microsoft.com/office/drawing/2014/main" id="{35BEF0D3-14FD-8342-9DB3-5314F10295A8}"/>
              </a:ext>
            </a:extLst>
          </p:cNvPr>
          <p:cNvGrpSpPr/>
          <p:nvPr/>
        </p:nvGrpSpPr>
        <p:grpSpPr>
          <a:xfrm>
            <a:off x="6528567" y="336785"/>
            <a:ext cx="5663433" cy="6157208"/>
            <a:chOff x="6528567" y="336785"/>
            <a:chExt cx="5663433" cy="6157208"/>
          </a:xfrm>
        </p:grpSpPr>
        <p:pic>
          <p:nvPicPr>
            <p:cNvPr id="25" name="Picture 4">
              <a:extLst>
                <a:ext uri="{FF2B5EF4-FFF2-40B4-BE49-F238E27FC236}">
                  <a16:creationId xmlns:a16="http://schemas.microsoft.com/office/drawing/2014/main" id="{DEB42271-31B0-3847-9D8E-08CE62D5BE84}"/>
                </a:ext>
              </a:extLst>
            </p:cNvPr>
            <p:cNvPicPr>
              <a:picLocks noChangeAspect="1"/>
            </p:cNvPicPr>
            <p:nvPr/>
          </p:nvPicPr>
          <p:blipFill>
            <a:blip r:embed="rId3"/>
            <a:srcRect/>
            <a:stretch>
              <a:fillRect/>
            </a:stretch>
          </p:blipFill>
          <p:spPr>
            <a:xfrm>
              <a:off x="7696740" y="336785"/>
              <a:ext cx="3853387" cy="2892095"/>
            </a:xfrm>
            <a:prstGeom prst="rect">
              <a:avLst/>
            </a:prstGeom>
          </p:spPr>
        </p:pic>
        <p:pic>
          <p:nvPicPr>
            <p:cNvPr id="26" name="Picture 5">
              <a:extLst>
                <a:ext uri="{FF2B5EF4-FFF2-40B4-BE49-F238E27FC236}">
                  <a16:creationId xmlns:a16="http://schemas.microsoft.com/office/drawing/2014/main" id="{5E668142-0D49-DA4E-8021-1A88A720C35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0106158" y="3299938"/>
              <a:ext cx="745564" cy="717097"/>
            </a:xfrm>
            <a:prstGeom prst="rect">
              <a:avLst/>
            </a:prstGeom>
          </p:spPr>
        </p:pic>
        <p:pic>
          <p:nvPicPr>
            <p:cNvPr id="27" name="Picture 6">
              <a:extLst>
                <a:ext uri="{FF2B5EF4-FFF2-40B4-BE49-F238E27FC236}">
                  <a16:creationId xmlns:a16="http://schemas.microsoft.com/office/drawing/2014/main" id="{DE59E0B7-4821-184D-9170-9A3F71414E4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1086833" y="3964914"/>
              <a:ext cx="891831" cy="637254"/>
            </a:xfrm>
            <a:prstGeom prst="rect">
              <a:avLst/>
            </a:prstGeom>
          </p:spPr>
        </p:pic>
        <p:pic>
          <p:nvPicPr>
            <p:cNvPr id="28" name="Picture 7">
              <a:extLst>
                <a:ext uri="{FF2B5EF4-FFF2-40B4-BE49-F238E27FC236}">
                  <a16:creationId xmlns:a16="http://schemas.microsoft.com/office/drawing/2014/main" id="{388290BC-7212-5D4B-94C1-45B98FCA8C3E}"/>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1230421" y="2755772"/>
              <a:ext cx="604654" cy="797233"/>
            </a:xfrm>
            <a:prstGeom prst="rect">
              <a:avLst/>
            </a:prstGeom>
          </p:spPr>
        </p:pic>
        <p:pic>
          <p:nvPicPr>
            <p:cNvPr id="29" name="Picture 8">
              <a:extLst>
                <a:ext uri="{FF2B5EF4-FFF2-40B4-BE49-F238E27FC236}">
                  <a16:creationId xmlns:a16="http://schemas.microsoft.com/office/drawing/2014/main" id="{7A742A49-597F-024E-BACE-5BE715DEF1EA}"/>
                </a:ext>
              </a:extLst>
            </p:cNvPr>
            <p:cNvPicPr>
              <a:picLocks noChangeAspect="1"/>
            </p:cNvPicPr>
            <p:nvPr/>
          </p:nvPicPr>
          <p:blipFill>
            <a:blip r:embed="rId10"/>
            <a:srcRect b="14543"/>
            <a:stretch>
              <a:fillRect/>
            </a:stretch>
          </p:blipFill>
          <p:spPr>
            <a:xfrm>
              <a:off x="6684154" y="4428463"/>
              <a:ext cx="1379624" cy="1273289"/>
            </a:xfrm>
            <a:prstGeom prst="rect">
              <a:avLst/>
            </a:prstGeom>
          </p:spPr>
        </p:pic>
        <p:sp>
          <p:nvSpPr>
            <p:cNvPr id="30" name="AutoShape 9">
              <a:extLst>
                <a:ext uri="{FF2B5EF4-FFF2-40B4-BE49-F238E27FC236}">
                  <a16:creationId xmlns:a16="http://schemas.microsoft.com/office/drawing/2014/main" id="{73F263F6-1A7F-7F46-BF16-76B3A8F23831}"/>
                </a:ext>
              </a:extLst>
            </p:cNvPr>
            <p:cNvSpPr/>
            <p:nvPr/>
          </p:nvSpPr>
          <p:spPr>
            <a:xfrm rot="-1247121">
              <a:off x="7995194" y="4347079"/>
              <a:ext cx="821477" cy="0"/>
            </a:xfrm>
            <a:prstGeom prst="line">
              <a:avLst/>
            </a:prstGeom>
            <a:ln w="38100" cap="rnd">
              <a:solidFill>
                <a:srgbClr val="000000"/>
              </a:solidFill>
              <a:prstDash val="solid"/>
              <a:headEnd type="none" w="sm" len="sm"/>
              <a:tailEnd type="arrow" w="med" len="sm"/>
            </a:ln>
          </p:spPr>
          <p:txBody>
            <a:bodyPr/>
            <a:lstStyle/>
            <a:p>
              <a:endParaRPr lang="en-US"/>
            </a:p>
          </p:txBody>
        </p:sp>
        <p:sp>
          <p:nvSpPr>
            <p:cNvPr id="31" name="AutoShape 10">
              <a:extLst>
                <a:ext uri="{FF2B5EF4-FFF2-40B4-BE49-F238E27FC236}">
                  <a16:creationId xmlns:a16="http://schemas.microsoft.com/office/drawing/2014/main" id="{3DA6D155-3A64-2045-8B40-63A25DCF440A}"/>
                </a:ext>
              </a:extLst>
            </p:cNvPr>
            <p:cNvSpPr/>
            <p:nvPr/>
          </p:nvSpPr>
          <p:spPr>
            <a:xfrm rot="-258618">
              <a:off x="8100883" y="4784731"/>
              <a:ext cx="995056" cy="0"/>
            </a:xfrm>
            <a:prstGeom prst="line">
              <a:avLst/>
            </a:prstGeom>
            <a:ln w="38100" cap="rnd">
              <a:solidFill>
                <a:srgbClr val="000000"/>
              </a:solidFill>
              <a:prstDash val="solid"/>
              <a:headEnd type="none" w="sm" len="sm"/>
              <a:tailEnd type="arrow" w="med" len="sm"/>
            </a:ln>
          </p:spPr>
          <p:txBody>
            <a:bodyPr/>
            <a:lstStyle/>
            <a:p>
              <a:endParaRPr lang="en-US"/>
            </a:p>
          </p:txBody>
        </p:sp>
        <p:sp>
          <p:nvSpPr>
            <p:cNvPr id="32" name="AutoShape 11">
              <a:extLst>
                <a:ext uri="{FF2B5EF4-FFF2-40B4-BE49-F238E27FC236}">
                  <a16:creationId xmlns:a16="http://schemas.microsoft.com/office/drawing/2014/main" id="{3FCC4013-1CBB-904D-8D3D-C21D3C2B1758}"/>
                </a:ext>
              </a:extLst>
            </p:cNvPr>
            <p:cNvSpPr/>
            <p:nvPr/>
          </p:nvSpPr>
          <p:spPr>
            <a:xfrm rot="457870">
              <a:off x="8098681" y="5250334"/>
              <a:ext cx="984139" cy="0"/>
            </a:xfrm>
            <a:prstGeom prst="line">
              <a:avLst/>
            </a:prstGeom>
            <a:ln w="38100" cap="rnd">
              <a:solidFill>
                <a:srgbClr val="000000"/>
              </a:solidFill>
              <a:prstDash val="solid"/>
              <a:headEnd type="none" w="sm" len="sm"/>
              <a:tailEnd type="arrow" w="med" len="sm"/>
            </a:ln>
          </p:spPr>
          <p:txBody>
            <a:bodyPr/>
            <a:lstStyle/>
            <a:p>
              <a:endParaRPr lang="en-US"/>
            </a:p>
          </p:txBody>
        </p:sp>
        <p:sp>
          <p:nvSpPr>
            <p:cNvPr id="33" name="AutoShape 12">
              <a:extLst>
                <a:ext uri="{FF2B5EF4-FFF2-40B4-BE49-F238E27FC236}">
                  <a16:creationId xmlns:a16="http://schemas.microsoft.com/office/drawing/2014/main" id="{CBE36DEA-9C6E-744C-9E31-E6C836783D49}"/>
                </a:ext>
              </a:extLst>
            </p:cNvPr>
            <p:cNvSpPr/>
            <p:nvPr/>
          </p:nvSpPr>
          <p:spPr>
            <a:xfrm rot="1024919">
              <a:off x="8002256" y="5657843"/>
              <a:ext cx="855825" cy="0"/>
            </a:xfrm>
            <a:prstGeom prst="line">
              <a:avLst/>
            </a:prstGeom>
            <a:ln w="38100" cap="rnd">
              <a:solidFill>
                <a:srgbClr val="000000"/>
              </a:solidFill>
              <a:prstDash val="solid"/>
              <a:headEnd type="none" w="sm" len="sm"/>
              <a:tailEnd type="arrow" w="med" len="sm"/>
            </a:ln>
          </p:spPr>
          <p:txBody>
            <a:bodyPr/>
            <a:lstStyle/>
            <a:p>
              <a:endParaRPr lang="en-US"/>
            </a:p>
          </p:txBody>
        </p:sp>
        <p:sp>
          <p:nvSpPr>
            <p:cNvPr id="35" name="TextBox 14">
              <a:extLst>
                <a:ext uri="{FF2B5EF4-FFF2-40B4-BE49-F238E27FC236}">
                  <a16:creationId xmlns:a16="http://schemas.microsoft.com/office/drawing/2014/main" id="{DC3036C5-F963-864B-A5BF-EA1E38BF7510}"/>
                </a:ext>
              </a:extLst>
            </p:cNvPr>
            <p:cNvSpPr txBox="1"/>
            <p:nvPr/>
          </p:nvSpPr>
          <p:spPr>
            <a:xfrm>
              <a:off x="7891307" y="4035697"/>
              <a:ext cx="2817831" cy="309444"/>
            </a:xfrm>
            <a:prstGeom prst="rect">
              <a:avLst/>
            </a:prstGeom>
          </p:spPr>
          <p:txBody>
            <a:bodyPr lIns="0" tIns="0" rIns="0" bIns="0" rtlCol="0" anchor="t">
              <a:spAutoFit/>
            </a:bodyPr>
            <a:lstStyle/>
            <a:p>
              <a:pPr algn="ctr">
                <a:lnSpc>
                  <a:spcPts val="2593"/>
                </a:lnSpc>
              </a:pPr>
              <a:r>
                <a:rPr lang="en-US" sz="1852">
                  <a:solidFill>
                    <a:srgbClr val="000000"/>
                  </a:solidFill>
                  <a:latin typeface="Roboto"/>
                </a:rPr>
                <a:t>Paints</a:t>
              </a:r>
            </a:p>
          </p:txBody>
        </p:sp>
        <p:sp>
          <p:nvSpPr>
            <p:cNvPr id="36" name="TextBox 15">
              <a:extLst>
                <a:ext uri="{FF2B5EF4-FFF2-40B4-BE49-F238E27FC236}">
                  <a16:creationId xmlns:a16="http://schemas.microsoft.com/office/drawing/2014/main" id="{2AF0E922-0C46-F748-BE51-8B498800DB41}"/>
                </a:ext>
              </a:extLst>
            </p:cNvPr>
            <p:cNvSpPr txBox="1"/>
            <p:nvPr/>
          </p:nvSpPr>
          <p:spPr>
            <a:xfrm>
              <a:off x="9133044" y="4468876"/>
              <a:ext cx="1700353" cy="642868"/>
            </a:xfrm>
            <a:prstGeom prst="rect">
              <a:avLst/>
            </a:prstGeom>
          </p:spPr>
          <p:txBody>
            <a:bodyPr wrap="square" lIns="0" tIns="0" rIns="0" bIns="0" rtlCol="0" anchor="t">
              <a:spAutoFit/>
            </a:bodyPr>
            <a:lstStyle/>
            <a:p>
              <a:pPr algn="ctr">
                <a:lnSpc>
                  <a:spcPts val="2593"/>
                </a:lnSpc>
              </a:pPr>
              <a:r>
                <a:rPr lang="en-US" sz="1852" dirty="0">
                  <a:solidFill>
                    <a:srgbClr val="000000"/>
                  </a:solidFill>
                  <a:latin typeface="Roboto"/>
                </a:rPr>
                <a:t>Food packaging and plastics</a:t>
              </a:r>
            </a:p>
          </p:txBody>
        </p:sp>
        <p:sp>
          <p:nvSpPr>
            <p:cNvPr id="37" name="TextBox 16">
              <a:extLst>
                <a:ext uri="{FF2B5EF4-FFF2-40B4-BE49-F238E27FC236}">
                  <a16:creationId xmlns:a16="http://schemas.microsoft.com/office/drawing/2014/main" id="{38F3507A-846E-704D-AC0B-02E428AC1955}"/>
                </a:ext>
              </a:extLst>
            </p:cNvPr>
            <p:cNvSpPr txBox="1"/>
            <p:nvPr/>
          </p:nvSpPr>
          <p:spPr>
            <a:xfrm>
              <a:off x="9117723" y="5170535"/>
              <a:ext cx="1252688" cy="309444"/>
            </a:xfrm>
            <a:prstGeom prst="rect">
              <a:avLst/>
            </a:prstGeom>
          </p:spPr>
          <p:txBody>
            <a:bodyPr lIns="0" tIns="0" rIns="0" bIns="0" rtlCol="0" anchor="t">
              <a:spAutoFit/>
            </a:bodyPr>
            <a:lstStyle/>
            <a:p>
              <a:pPr algn="ctr">
                <a:lnSpc>
                  <a:spcPts val="2593"/>
                </a:lnSpc>
              </a:pPr>
              <a:r>
                <a:rPr lang="en-US" sz="1852" dirty="0">
                  <a:solidFill>
                    <a:srgbClr val="000000"/>
                  </a:solidFill>
                  <a:latin typeface="Roboto"/>
                </a:rPr>
                <a:t>Cosmetics</a:t>
              </a:r>
            </a:p>
          </p:txBody>
        </p:sp>
        <p:sp>
          <p:nvSpPr>
            <p:cNvPr id="38" name="TextBox 17">
              <a:extLst>
                <a:ext uri="{FF2B5EF4-FFF2-40B4-BE49-F238E27FC236}">
                  <a16:creationId xmlns:a16="http://schemas.microsoft.com/office/drawing/2014/main" id="{ED407108-B70A-5342-8075-EF0C211902A0}"/>
                </a:ext>
              </a:extLst>
            </p:cNvPr>
            <p:cNvSpPr txBox="1"/>
            <p:nvPr/>
          </p:nvSpPr>
          <p:spPr>
            <a:xfrm>
              <a:off x="8858893" y="5706714"/>
              <a:ext cx="1343072" cy="309444"/>
            </a:xfrm>
            <a:prstGeom prst="rect">
              <a:avLst/>
            </a:prstGeom>
          </p:spPr>
          <p:txBody>
            <a:bodyPr wrap="square" lIns="0" tIns="0" rIns="0" bIns="0" rtlCol="0" anchor="t">
              <a:spAutoFit/>
            </a:bodyPr>
            <a:lstStyle/>
            <a:p>
              <a:pPr algn="ctr">
                <a:lnSpc>
                  <a:spcPts val="2593"/>
                </a:lnSpc>
              </a:pPr>
              <a:r>
                <a:rPr lang="en-US" sz="1852" dirty="0">
                  <a:solidFill>
                    <a:srgbClr val="000000"/>
                  </a:solidFill>
                  <a:latin typeface="Roboto"/>
                </a:rPr>
                <a:t>Electronics</a:t>
              </a:r>
            </a:p>
          </p:txBody>
        </p:sp>
        <p:pic>
          <p:nvPicPr>
            <p:cNvPr id="39" name="Picture 18">
              <a:extLst>
                <a:ext uri="{FF2B5EF4-FFF2-40B4-BE49-F238E27FC236}">
                  <a16:creationId xmlns:a16="http://schemas.microsoft.com/office/drawing/2014/main" id="{EF1F04D3-676F-734E-B59F-3267B5285FB5}"/>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rot="5915339">
              <a:off x="6091865" y="3013278"/>
              <a:ext cx="1733804" cy="860400"/>
            </a:xfrm>
            <a:prstGeom prst="rect">
              <a:avLst/>
            </a:prstGeom>
          </p:spPr>
        </p:pic>
        <p:pic>
          <p:nvPicPr>
            <p:cNvPr id="40" name="Graphic 39" descr="Cosmetics outline">
              <a:extLst>
                <a:ext uri="{FF2B5EF4-FFF2-40B4-BE49-F238E27FC236}">
                  <a16:creationId xmlns:a16="http://schemas.microsoft.com/office/drawing/2014/main" id="{90F3E621-6F1F-544D-8DA2-3E03AD569E54}"/>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0764600" y="4757964"/>
              <a:ext cx="722015" cy="722015"/>
            </a:xfrm>
            <a:prstGeom prst="rect">
              <a:avLst/>
            </a:prstGeom>
          </p:spPr>
        </p:pic>
        <p:pic>
          <p:nvPicPr>
            <p:cNvPr id="41" name="Graphic 40" descr="Perfume Bottle outline">
              <a:extLst>
                <a:ext uri="{FF2B5EF4-FFF2-40B4-BE49-F238E27FC236}">
                  <a16:creationId xmlns:a16="http://schemas.microsoft.com/office/drawing/2014/main" id="{E833C310-CE8F-0247-A895-36F30B3D6889}"/>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1277600" y="4731378"/>
              <a:ext cx="914400" cy="914400"/>
            </a:xfrm>
            <a:prstGeom prst="rect">
              <a:avLst/>
            </a:prstGeom>
          </p:spPr>
        </p:pic>
        <p:pic>
          <p:nvPicPr>
            <p:cNvPr id="42" name="Graphic 41" descr="Candy outline">
              <a:extLst>
                <a:ext uri="{FF2B5EF4-FFF2-40B4-BE49-F238E27FC236}">
                  <a16:creationId xmlns:a16="http://schemas.microsoft.com/office/drawing/2014/main" id="{B0397714-F2D9-C94D-891A-34887F92F855}"/>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0307400" y="5579593"/>
              <a:ext cx="914400" cy="914400"/>
            </a:xfrm>
            <a:prstGeom prst="rect">
              <a:avLst/>
            </a:prstGeom>
          </p:spPr>
        </p:pic>
      </p:grpSp>
      <p:sp>
        <p:nvSpPr>
          <p:cNvPr id="4" name="Slide Number Placeholder 3">
            <a:extLst>
              <a:ext uri="{FF2B5EF4-FFF2-40B4-BE49-F238E27FC236}">
                <a16:creationId xmlns:a16="http://schemas.microsoft.com/office/drawing/2014/main" id="{0CD83A95-0F72-6D4C-AC32-EE313B8DB10D}"/>
              </a:ext>
            </a:extLst>
          </p:cNvPr>
          <p:cNvSpPr>
            <a:spLocks noGrp="1"/>
          </p:cNvSpPr>
          <p:nvPr>
            <p:ph type="sldNum" sz="quarter" idx="12"/>
          </p:nvPr>
        </p:nvSpPr>
        <p:spPr/>
        <p:txBody>
          <a:bodyPr/>
          <a:lstStyle/>
          <a:p>
            <a:fld id="{0CE06C9F-475F-9049-AEC4-DBDA6AF9E419}" type="slidenum">
              <a:rPr lang="en-US" smtClean="0"/>
              <a:t>11</a:t>
            </a:fld>
            <a:endParaRPr lang="en-US" dirty="0"/>
          </a:p>
        </p:txBody>
      </p:sp>
      <p:sp>
        <p:nvSpPr>
          <p:cNvPr id="34" name="TextBox 17">
            <a:extLst>
              <a:ext uri="{FF2B5EF4-FFF2-40B4-BE49-F238E27FC236}">
                <a16:creationId xmlns:a16="http://schemas.microsoft.com/office/drawing/2014/main" id="{ADAF630D-0163-E844-B9C5-A609FD6088EC}"/>
              </a:ext>
            </a:extLst>
          </p:cNvPr>
          <p:cNvSpPr txBox="1"/>
          <p:nvPr/>
        </p:nvSpPr>
        <p:spPr>
          <a:xfrm>
            <a:off x="8511202" y="6174573"/>
            <a:ext cx="1343072" cy="309444"/>
          </a:xfrm>
          <a:prstGeom prst="rect">
            <a:avLst/>
          </a:prstGeom>
        </p:spPr>
        <p:txBody>
          <a:bodyPr wrap="square" lIns="0" tIns="0" rIns="0" bIns="0" rtlCol="0" anchor="t">
            <a:spAutoFit/>
          </a:bodyPr>
          <a:lstStyle/>
          <a:p>
            <a:pPr algn="ctr">
              <a:lnSpc>
                <a:spcPts val="2593"/>
              </a:lnSpc>
            </a:pPr>
            <a:r>
              <a:rPr lang="en-US" sz="1852" dirty="0">
                <a:solidFill>
                  <a:srgbClr val="000000"/>
                </a:solidFill>
                <a:latin typeface="Roboto"/>
              </a:rPr>
              <a:t>Lubricants</a:t>
            </a:r>
          </a:p>
        </p:txBody>
      </p:sp>
      <p:sp>
        <p:nvSpPr>
          <p:cNvPr id="43" name="AutoShape 9">
            <a:extLst>
              <a:ext uri="{FF2B5EF4-FFF2-40B4-BE49-F238E27FC236}">
                <a16:creationId xmlns:a16="http://schemas.microsoft.com/office/drawing/2014/main" id="{42C83F02-BD05-8A46-A55F-B58366115B90}"/>
              </a:ext>
            </a:extLst>
          </p:cNvPr>
          <p:cNvSpPr/>
          <p:nvPr/>
        </p:nvSpPr>
        <p:spPr>
          <a:xfrm rot="20352879">
            <a:off x="7819497" y="5612151"/>
            <a:ext cx="597663" cy="730711"/>
          </a:xfrm>
          <a:prstGeom prst="line">
            <a:avLst/>
          </a:prstGeom>
          <a:ln w="38100" cap="rnd">
            <a:solidFill>
              <a:srgbClr val="000000"/>
            </a:solidFill>
            <a:prstDash val="solid"/>
            <a:headEnd type="none" w="sm" len="sm"/>
            <a:tailEnd type="arrow" w="med" len="sm"/>
          </a:ln>
        </p:spPr>
        <p:txBody>
          <a:bodyPr/>
          <a:lstStyle/>
          <a:p>
            <a:endParaRPr lang="en-US"/>
          </a:p>
        </p:txBody>
      </p:sp>
      <p:sp>
        <p:nvSpPr>
          <p:cNvPr id="5" name="Title 1">
            <a:extLst>
              <a:ext uri="{FF2B5EF4-FFF2-40B4-BE49-F238E27FC236}">
                <a16:creationId xmlns:a16="http://schemas.microsoft.com/office/drawing/2014/main" id="{02829C3B-5702-39A1-C7B3-0C40ECCC435F}"/>
              </a:ext>
            </a:extLst>
          </p:cNvPr>
          <p:cNvSpPr txBox="1">
            <a:spLocks/>
          </p:cNvSpPr>
          <p:nvPr/>
        </p:nvSpPr>
        <p:spPr>
          <a:xfrm>
            <a:off x="706200" y="1477087"/>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accent1"/>
                </a:solidFill>
              </a:rPr>
              <a:t>Triphenyl Phosphate (</a:t>
            </a:r>
            <a:r>
              <a:rPr lang="en-US" dirty="0" err="1">
                <a:solidFill>
                  <a:schemeClr val="accent1"/>
                </a:solidFill>
              </a:rPr>
              <a:t>TPhP</a:t>
            </a:r>
            <a:r>
              <a:rPr lang="en-US" dirty="0">
                <a:solidFill>
                  <a:schemeClr val="accent1"/>
                </a:solidFill>
              </a:rPr>
              <a:t>):</a:t>
            </a:r>
          </a:p>
        </p:txBody>
      </p:sp>
    </p:spTree>
    <p:extLst>
      <p:ext uri="{BB962C8B-B14F-4D97-AF65-F5344CB8AC3E}">
        <p14:creationId xmlns:p14="http://schemas.microsoft.com/office/powerpoint/2010/main" val="3126411194"/>
      </p:ext>
    </p:extLst>
  </p:cSld>
  <p:clrMapOvr>
    <a:masterClrMapping/>
  </p:clrMapOvr>
  <mc:AlternateContent xmlns:mc="http://schemas.openxmlformats.org/markup-compatibility/2006" xmlns:p14="http://schemas.microsoft.com/office/powerpoint/2010/main">
    <mc:Choice Requires="p14">
      <p:transition spd="slow" p14:dur="2000" advTm="1990"/>
    </mc:Choice>
    <mc:Fallback xmlns="">
      <p:transition spd="slow" advTm="199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diagram of a disease&#10;&#10;AI-generated content may be incorrect.">
            <a:extLst>
              <a:ext uri="{FF2B5EF4-FFF2-40B4-BE49-F238E27FC236}">
                <a16:creationId xmlns:a16="http://schemas.microsoft.com/office/drawing/2014/main" id="{C91FFE19-1996-A675-0E26-0FC831416A10}"/>
              </a:ext>
            </a:extLst>
          </p:cNvPr>
          <p:cNvPicPr>
            <a:picLocks noChangeAspect="1"/>
          </p:cNvPicPr>
          <p:nvPr/>
        </p:nvPicPr>
        <p:blipFill>
          <a:blip r:embed="rId3"/>
          <a:srcRect l="5745" t="10207" r="8022" b="3959"/>
          <a:stretch/>
        </p:blipFill>
        <p:spPr>
          <a:xfrm>
            <a:off x="2671763" y="700088"/>
            <a:ext cx="6672262" cy="5886450"/>
          </a:xfrm>
          <a:prstGeom prst="rect">
            <a:avLst/>
          </a:prstGeom>
        </p:spPr>
      </p:pic>
    </p:spTree>
    <p:extLst>
      <p:ext uri="{BB962C8B-B14F-4D97-AF65-F5344CB8AC3E}">
        <p14:creationId xmlns:p14="http://schemas.microsoft.com/office/powerpoint/2010/main" val="38211869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6">
            <a:extLst>
              <a:ext uri="{FF2B5EF4-FFF2-40B4-BE49-F238E27FC236}">
                <a16:creationId xmlns:a16="http://schemas.microsoft.com/office/drawing/2014/main" id="{88DB9205-29F6-A341-8A43-04DA65AA60BE}"/>
              </a:ext>
            </a:extLst>
          </p:cNvPr>
          <p:cNvSpPr txBox="1"/>
          <p:nvPr/>
        </p:nvSpPr>
        <p:spPr>
          <a:xfrm>
            <a:off x="904940" y="524849"/>
            <a:ext cx="12192000" cy="628377"/>
          </a:xfrm>
          <a:prstGeom prst="rect">
            <a:avLst/>
          </a:prstGeom>
        </p:spPr>
        <p:txBody>
          <a:bodyPr wrap="square" lIns="0" tIns="0" rIns="0" bIns="0" rtlCol="0" anchor="t">
            <a:spAutoFit/>
          </a:bodyPr>
          <a:lstStyle/>
          <a:p>
            <a:pPr>
              <a:lnSpc>
                <a:spcPts val="4853"/>
              </a:lnSpc>
            </a:pPr>
            <a:r>
              <a:rPr lang="en-US" sz="4400" i="1" dirty="0">
                <a:solidFill>
                  <a:srgbClr val="003944"/>
                </a:solidFill>
              </a:rPr>
              <a:t>In vitro </a:t>
            </a:r>
            <a:r>
              <a:rPr lang="en-US" sz="4400" dirty="0">
                <a:solidFill>
                  <a:srgbClr val="003944"/>
                </a:solidFill>
              </a:rPr>
              <a:t>model of embryonic development</a:t>
            </a:r>
          </a:p>
        </p:txBody>
      </p:sp>
      <p:sp>
        <p:nvSpPr>
          <p:cNvPr id="8" name="TextBox 7">
            <a:extLst>
              <a:ext uri="{FF2B5EF4-FFF2-40B4-BE49-F238E27FC236}">
                <a16:creationId xmlns:a16="http://schemas.microsoft.com/office/drawing/2014/main" id="{7BC2D482-0508-9841-9AD9-4054E799B32B}"/>
              </a:ext>
            </a:extLst>
          </p:cNvPr>
          <p:cNvSpPr txBox="1"/>
          <p:nvPr/>
        </p:nvSpPr>
        <p:spPr>
          <a:xfrm>
            <a:off x="1996989" y="1790252"/>
            <a:ext cx="8190964" cy="461665"/>
          </a:xfrm>
          <a:prstGeom prst="rect">
            <a:avLst/>
          </a:prstGeom>
          <a:noFill/>
        </p:spPr>
        <p:txBody>
          <a:bodyPr wrap="square" rtlCol="0">
            <a:spAutoFit/>
          </a:bodyPr>
          <a:lstStyle/>
          <a:p>
            <a:r>
              <a:rPr lang="en-US" sz="2400" b="1" dirty="0">
                <a:solidFill>
                  <a:srgbClr val="000000"/>
                </a:solidFill>
                <a:latin typeface="Arial" panose="020B0604020202020204" pitchFamily="34" charset="0"/>
                <a:cs typeface="Arial" panose="020B0604020202020204" pitchFamily="34" charset="0"/>
              </a:rPr>
              <a:t>STE-137</a:t>
            </a:r>
            <a:r>
              <a:rPr lang="en-US" sz="2400" dirty="0">
                <a:solidFill>
                  <a:srgbClr val="000000"/>
                </a:solidFill>
                <a:latin typeface="Arial" panose="020B0604020202020204" pitchFamily="34" charset="0"/>
                <a:cs typeface="Arial" panose="020B0604020202020204" pitchFamily="34" charset="0"/>
              </a:rPr>
              <a:t>: immortal cell line derived from embryonic tissue</a:t>
            </a:r>
            <a:endParaRPr lang="en-US" sz="2400" dirty="0">
              <a:latin typeface="Arial" panose="020B0604020202020204" pitchFamily="34" charset="0"/>
              <a:cs typeface="Arial" panose="020B0604020202020204" pitchFamily="34" charset="0"/>
            </a:endParaRPr>
          </a:p>
        </p:txBody>
      </p:sp>
      <p:grpSp>
        <p:nvGrpSpPr>
          <p:cNvPr id="3" name="Group 2">
            <a:extLst>
              <a:ext uri="{FF2B5EF4-FFF2-40B4-BE49-F238E27FC236}">
                <a16:creationId xmlns:a16="http://schemas.microsoft.com/office/drawing/2014/main" id="{70C378D9-1D9A-0B47-8716-9335719D4B67}"/>
              </a:ext>
            </a:extLst>
          </p:cNvPr>
          <p:cNvGrpSpPr/>
          <p:nvPr/>
        </p:nvGrpSpPr>
        <p:grpSpPr>
          <a:xfrm>
            <a:off x="6917635" y="2408204"/>
            <a:ext cx="4733076" cy="2998684"/>
            <a:chOff x="6378088" y="2124260"/>
            <a:chExt cx="5227057" cy="3200315"/>
          </a:xfrm>
        </p:grpSpPr>
        <p:pic>
          <p:nvPicPr>
            <p:cNvPr id="9" name="Picture 3">
              <a:extLst>
                <a:ext uri="{FF2B5EF4-FFF2-40B4-BE49-F238E27FC236}">
                  <a16:creationId xmlns:a16="http://schemas.microsoft.com/office/drawing/2014/main" id="{88BF40F2-66F8-3844-BFCF-9B2C181F5D74}"/>
                </a:ext>
              </a:extLst>
            </p:cNvPr>
            <p:cNvPicPr>
              <a:picLocks noChangeAspect="1"/>
            </p:cNvPicPr>
            <p:nvPr/>
          </p:nvPicPr>
          <p:blipFill rotWithShape="1">
            <a:blip r:embed="rId3"/>
            <a:srcRect l="14606" t="29583" r="12720" b="37023"/>
            <a:stretch/>
          </p:blipFill>
          <p:spPr>
            <a:xfrm>
              <a:off x="6381617" y="2124260"/>
              <a:ext cx="5223528" cy="3200315"/>
            </a:xfrm>
            <a:prstGeom prst="rect">
              <a:avLst/>
            </a:prstGeom>
            <a:ln>
              <a:solidFill>
                <a:srgbClr val="003944"/>
              </a:solidFill>
            </a:ln>
          </p:spPr>
        </p:pic>
        <p:sp>
          <p:nvSpPr>
            <p:cNvPr id="12" name="Rectangle 11">
              <a:extLst>
                <a:ext uri="{FF2B5EF4-FFF2-40B4-BE49-F238E27FC236}">
                  <a16:creationId xmlns:a16="http://schemas.microsoft.com/office/drawing/2014/main" id="{9C926AB5-EBE8-504A-9B23-564C918AAB9C}"/>
                </a:ext>
              </a:extLst>
            </p:cNvPr>
            <p:cNvSpPr/>
            <p:nvPr/>
          </p:nvSpPr>
          <p:spPr>
            <a:xfrm>
              <a:off x="6378088" y="2124260"/>
              <a:ext cx="5220000" cy="3200315"/>
            </a:xfrm>
            <a:prstGeom prst="rect">
              <a:avLst/>
            </a:prstGeom>
            <a:noFill/>
            <a:ln w="69850">
              <a:solidFill>
                <a:srgbClr val="00394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 name="TextBox 4">
            <a:extLst>
              <a:ext uri="{FF2B5EF4-FFF2-40B4-BE49-F238E27FC236}">
                <a16:creationId xmlns:a16="http://schemas.microsoft.com/office/drawing/2014/main" id="{0C94CA94-A540-A64E-8516-7B4CD924D267}"/>
              </a:ext>
            </a:extLst>
          </p:cNvPr>
          <p:cNvSpPr txBox="1"/>
          <p:nvPr/>
        </p:nvSpPr>
        <p:spPr>
          <a:xfrm>
            <a:off x="208070" y="5704493"/>
            <a:ext cx="8190964" cy="400110"/>
          </a:xfrm>
          <a:prstGeom prst="rect">
            <a:avLst/>
          </a:prstGeom>
          <a:noFill/>
        </p:spPr>
        <p:txBody>
          <a:bodyPr wrap="square" rtlCol="0">
            <a:spAutoFit/>
          </a:bodyPr>
          <a:lstStyle/>
          <a:p>
            <a:r>
              <a:rPr lang="en-US" sz="2000" dirty="0"/>
              <a:t>*Derived from rainbow trout (</a:t>
            </a:r>
            <a:r>
              <a:rPr lang="en-CA" sz="2000" i="1" dirty="0">
                <a:effectLst/>
              </a:rPr>
              <a:t>Oncorhynchus mykiss</a:t>
            </a:r>
            <a:r>
              <a:rPr lang="en-CA" sz="2000" i="0" dirty="0">
                <a:effectLst/>
              </a:rPr>
              <a:t>)</a:t>
            </a:r>
            <a:endParaRPr lang="en-US" sz="2000" dirty="0"/>
          </a:p>
        </p:txBody>
      </p:sp>
      <p:sp>
        <p:nvSpPr>
          <p:cNvPr id="4" name="Slide Number Placeholder 3">
            <a:extLst>
              <a:ext uri="{FF2B5EF4-FFF2-40B4-BE49-F238E27FC236}">
                <a16:creationId xmlns:a16="http://schemas.microsoft.com/office/drawing/2014/main" id="{48C2CA50-B5B9-5048-BFF2-7A7183C66CAA}"/>
              </a:ext>
            </a:extLst>
          </p:cNvPr>
          <p:cNvSpPr>
            <a:spLocks noGrp="1"/>
          </p:cNvSpPr>
          <p:nvPr>
            <p:ph type="sldNum" sz="quarter" idx="12"/>
          </p:nvPr>
        </p:nvSpPr>
        <p:spPr/>
        <p:txBody>
          <a:bodyPr/>
          <a:lstStyle/>
          <a:p>
            <a:fld id="{0CE06C9F-475F-9049-AEC4-DBDA6AF9E419}" type="slidenum">
              <a:rPr lang="en-US" smtClean="0"/>
              <a:t>13</a:t>
            </a:fld>
            <a:endParaRPr lang="en-US"/>
          </a:p>
        </p:txBody>
      </p:sp>
      <p:pic>
        <p:nvPicPr>
          <p:cNvPr id="1026" name="Picture 2" descr="All About Rainbow Trout - Fly Fisherman">
            <a:extLst>
              <a:ext uri="{FF2B5EF4-FFF2-40B4-BE49-F238E27FC236}">
                <a16:creationId xmlns:a16="http://schemas.microsoft.com/office/drawing/2014/main" id="{E33F0954-589A-1F17-4CE1-CFD6B41A47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8070" y="2403379"/>
            <a:ext cx="4505263" cy="3003508"/>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a:extLst>
              <a:ext uri="{FF2B5EF4-FFF2-40B4-BE49-F238E27FC236}">
                <a16:creationId xmlns:a16="http://schemas.microsoft.com/office/drawing/2014/main" id="{75200C3A-C489-E709-DED8-3FCD76EB19D9}"/>
              </a:ext>
            </a:extLst>
          </p:cNvPr>
          <p:cNvCxnSpPr>
            <a:cxnSpLocks/>
          </p:cNvCxnSpPr>
          <p:nvPr/>
        </p:nvCxnSpPr>
        <p:spPr>
          <a:xfrm>
            <a:off x="4837043" y="4003535"/>
            <a:ext cx="1909970" cy="0"/>
          </a:xfrm>
          <a:prstGeom prst="straightConnector1">
            <a:avLst/>
          </a:prstGeom>
          <a:ln w="142875">
            <a:tailEnd type="triangle"/>
          </a:ln>
        </p:spPr>
        <p:style>
          <a:lnRef idx="2">
            <a:schemeClr val="accent1"/>
          </a:lnRef>
          <a:fillRef idx="0">
            <a:schemeClr val="accent1"/>
          </a:fillRef>
          <a:effectRef idx="1">
            <a:schemeClr val="accent1"/>
          </a:effectRef>
          <a:fontRef idx="minor">
            <a:schemeClr val="tx1"/>
          </a:fontRef>
        </p:style>
      </p:cxnSp>
      <p:pic>
        <p:nvPicPr>
          <p:cNvPr id="1030" name="Picture 6" descr="Rainbow trout eggs | Rainbow trout (Oncorhynchus mykiss) egg… | Flickr">
            <a:extLst>
              <a:ext uri="{FF2B5EF4-FFF2-40B4-BE49-F238E27FC236}">
                <a16:creationId xmlns:a16="http://schemas.microsoft.com/office/drawing/2014/main" id="{04F6A92C-B1D5-1CA8-BB5E-DA9A3281E72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4607"/>
          <a:stretch/>
        </p:blipFill>
        <p:spPr bwMode="auto">
          <a:xfrm>
            <a:off x="4782897" y="2549523"/>
            <a:ext cx="2030377" cy="11564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11576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diagram of different types of equipment&#10;&#10;AI-generated content may be incorrect.">
            <a:extLst>
              <a:ext uri="{FF2B5EF4-FFF2-40B4-BE49-F238E27FC236}">
                <a16:creationId xmlns:a16="http://schemas.microsoft.com/office/drawing/2014/main" id="{055F27C8-719B-75B0-79F9-FD37443532A6}"/>
              </a:ext>
            </a:extLst>
          </p:cNvPr>
          <p:cNvPicPr>
            <a:picLocks noGrp="1" noChangeAspect="1"/>
          </p:cNvPicPr>
          <p:nvPr>
            <p:ph idx="1"/>
          </p:nvPr>
        </p:nvPicPr>
        <p:blipFill>
          <a:blip r:embed="rId3"/>
          <a:srcRect t="7438" b="11450"/>
          <a:stretch/>
        </p:blipFill>
        <p:spPr>
          <a:xfrm>
            <a:off x="1100665" y="830813"/>
            <a:ext cx="9601201" cy="5451371"/>
          </a:xfrm>
        </p:spPr>
      </p:pic>
      <p:sp>
        <p:nvSpPr>
          <p:cNvPr id="2" name="Title 1">
            <a:extLst>
              <a:ext uri="{FF2B5EF4-FFF2-40B4-BE49-F238E27FC236}">
                <a16:creationId xmlns:a16="http://schemas.microsoft.com/office/drawing/2014/main" id="{DB3E751F-D9E7-B962-7B46-FF249715D581}"/>
              </a:ext>
            </a:extLst>
          </p:cNvPr>
          <p:cNvSpPr>
            <a:spLocks noGrp="1"/>
          </p:cNvSpPr>
          <p:nvPr>
            <p:ph type="title"/>
          </p:nvPr>
        </p:nvSpPr>
        <p:spPr/>
        <p:txBody>
          <a:bodyPr/>
          <a:lstStyle/>
          <a:p>
            <a:r>
              <a:rPr lang="en-US" dirty="0"/>
              <a:t>How do I study this?</a:t>
            </a:r>
          </a:p>
        </p:txBody>
      </p:sp>
      <p:sp>
        <p:nvSpPr>
          <p:cNvPr id="6" name="TextBox 5">
            <a:extLst>
              <a:ext uri="{FF2B5EF4-FFF2-40B4-BE49-F238E27FC236}">
                <a16:creationId xmlns:a16="http://schemas.microsoft.com/office/drawing/2014/main" id="{EBE1AE83-8847-E2D8-83C8-3F59577931A9}"/>
              </a:ext>
            </a:extLst>
          </p:cNvPr>
          <p:cNvSpPr txBox="1"/>
          <p:nvPr/>
        </p:nvSpPr>
        <p:spPr>
          <a:xfrm>
            <a:off x="1456268" y="5283200"/>
            <a:ext cx="1896535" cy="369332"/>
          </a:xfrm>
          <a:prstGeom prst="rect">
            <a:avLst/>
          </a:prstGeom>
          <a:noFill/>
        </p:spPr>
        <p:txBody>
          <a:bodyPr wrap="square" rtlCol="0">
            <a:spAutoFit/>
          </a:bodyPr>
          <a:lstStyle/>
          <a:p>
            <a:r>
              <a:rPr lang="en-US" dirty="0"/>
              <a:t>1. Western Blot</a:t>
            </a:r>
          </a:p>
        </p:txBody>
      </p:sp>
      <p:sp>
        <p:nvSpPr>
          <p:cNvPr id="7" name="TextBox 6">
            <a:extLst>
              <a:ext uri="{FF2B5EF4-FFF2-40B4-BE49-F238E27FC236}">
                <a16:creationId xmlns:a16="http://schemas.microsoft.com/office/drawing/2014/main" id="{DD3F34C1-8050-6878-A55C-8AAD5E7B0EFD}"/>
              </a:ext>
            </a:extLst>
          </p:cNvPr>
          <p:cNvSpPr txBox="1"/>
          <p:nvPr/>
        </p:nvSpPr>
        <p:spPr>
          <a:xfrm>
            <a:off x="3503081" y="6006926"/>
            <a:ext cx="1896535" cy="369332"/>
          </a:xfrm>
          <a:prstGeom prst="rect">
            <a:avLst/>
          </a:prstGeom>
          <a:noFill/>
        </p:spPr>
        <p:txBody>
          <a:bodyPr wrap="square" rtlCol="0">
            <a:spAutoFit/>
          </a:bodyPr>
          <a:lstStyle/>
          <a:p>
            <a:r>
              <a:rPr lang="en-US" dirty="0"/>
              <a:t>2. RT-qPCR</a:t>
            </a:r>
          </a:p>
        </p:txBody>
      </p:sp>
      <p:sp>
        <p:nvSpPr>
          <p:cNvPr id="8" name="TextBox 7">
            <a:extLst>
              <a:ext uri="{FF2B5EF4-FFF2-40B4-BE49-F238E27FC236}">
                <a16:creationId xmlns:a16="http://schemas.microsoft.com/office/drawing/2014/main" id="{8BBAC604-7BF2-755F-A755-310551BBD3E4}"/>
              </a:ext>
            </a:extLst>
          </p:cNvPr>
          <p:cNvSpPr txBox="1"/>
          <p:nvPr/>
        </p:nvSpPr>
        <p:spPr>
          <a:xfrm>
            <a:off x="4952997" y="6220777"/>
            <a:ext cx="1896535" cy="369332"/>
          </a:xfrm>
          <a:prstGeom prst="rect">
            <a:avLst/>
          </a:prstGeom>
          <a:noFill/>
        </p:spPr>
        <p:txBody>
          <a:bodyPr wrap="square" rtlCol="0">
            <a:spAutoFit/>
          </a:bodyPr>
          <a:lstStyle/>
          <a:p>
            <a:r>
              <a:rPr lang="en-US" dirty="0"/>
              <a:t>3. ELISA assay</a:t>
            </a:r>
          </a:p>
        </p:txBody>
      </p:sp>
      <p:sp>
        <p:nvSpPr>
          <p:cNvPr id="9" name="TextBox 8">
            <a:extLst>
              <a:ext uri="{FF2B5EF4-FFF2-40B4-BE49-F238E27FC236}">
                <a16:creationId xmlns:a16="http://schemas.microsoft.com/office/drawing/2014/main" id="{26C48CE3-4347-58FE-52EE-E078DE14648A}"/>
              </a:ext>
            </a:extLst>
          </p:cNvPr>
          <p:cNvSpPr txBox="1"/>
          <p:nvPr/>
        </p:nvSpPr>
        <p:spPr>
          <a:xfrm>
            <a:off x="6633631" y="6066815"/>
            <a:ext cx="2142068" cy="369332"/>
          </a:xfrm>
          <a:prstGeom prst="rect">
            <a:avLst/>
          </a:prstGeom>
          <a:noFill/>
        </p:spPr>
        <p:txBody>
          <a:bodyPr wrap="square" rtlCol="0">
            <a:spAutoFit/>
          </a:bodyPr>
          <a:lstStyle/>
          <a:p>
            <a:r>
              <a:rPr lang="en-US" dirty="0"/>
              <a:t>4. Flow Cytometry</a:t>
            </a:r>
          </a:p>
        </p:txBody>
      </p:sp>
      <p:sp>
        <p:nvSpPr>
          <p:cNvPr id="10" name="TextBox 9">
            <a:extLst>
              <a:ext uri="{FF2B5EF4-FFF2-40B4-BE49-F238E27FC236}">
                <a16:creationId xmlns:a16="http://schemas.microsoft.com/office/drawing/2014/main" id="{A16A3968-868D-A41D-9C20-88DE2E5406D0}"/>
              </a:ext>
            </a:extLst>
          </p:cNvPr>
          <p:cNvSpPr txBox="1"/>
          <p:nvPr/>
        </p:nvSpPr>
        <p:spPr>
          <a:xfrm>
            <a:off x="8530162" y="5805167"/>
            <a:ext cx="2142068" cy="369332"/>
          </a:xfrm>
          <a:prstGeom prst="rect">
            <a:avLst/>
          </a:prstGeom>
          <a:noFill/>
        </p:spPr>
        <p:txBody>
          <a:bodyPr wrap="square" rtlCol="0">
            <a:spAutoFit/>
          </a:bodyPr>
          <a:lstStyle/>
          <a:p>
            <a:r>
              <a:rPr lang="en-US" dirty="0"/>
              <a:t>5. Sequencing</a:t>
            </a:r>
          </a:p>
        </p:txBody>
      </p:sp>
      <p:pic>
        <p:nvPicPr>
          <p:cNvPr id="1026" name="Picture 2" descr="Triphenyl phosphate - Wikipedia">
            <a:extLst>
              <a:ext uri="{FF2B5EF4-FFF2-40B4-BE49-F238E27FC236}">
                <a16:creationId xmlns:a16="http://schemas.microsoft.com/office/drawing/2014/main" id="{05CAEB49-6C85-1CBE-CA42-BDE834D320F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49533" y="770009"/>
            <a:ext cx="1329268" cy="997659"/>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E803B200-8B73-5AA8-3CEB-1D818E703275}"/>
              </a:ext>
            </a:extLst>
          </p:cNvPr>
          <p:cNvSpPr txBox="1"/>
          <p:nvPr/>
        </p:nvSpPr>
        <p:spPr>
          <a:xfrm>
            <a:off x="7759559" y="1659984"/>
            <a:ext cx="3361550" cy="369332"/>
          </a:xfrm>
          <a:prstGeom prst="rect">
            <a:avLst/>
          </a:prstGeom>
          <a:noFill/>
        </p:spPr>
        <p:txBody>
          <a:bodyPr wrap="square" rtlCol="0">
            <a:spAutoFit/>
          </a:bodyPr>
          <a:lstStyle/>
          <a:p>
            <a:r>
              <a:rPr lang="en-US" dirty="0"/>
              <a:t>Expose embryonic cells to </a:t>
            </a:r>
            <a:r>
              <a:rPr lang="en-US" dirty="0" err="1"/>
              <a:t>TPhP</a:t>
            </a:r>
            <a:endParaRPr lang="en-US" dirty="0"/>
          </a:p>
        </p:txBody>
      </p:sp>
    </p:spTree>
    <p:extLst>
      <p:ext uri="{BB962C8B-B14F-4D97-AF65-F5344CB8AC3E}">
        <p14:creationId xmlns:p14="http://schemas.microsoft.com/office/powerpoint/2010/main" val="11066806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966899-59DD-A569-BE06-D5588177F5B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2E4E073-ECD8-F2FF-4A2E-8F4ACD40D3FD}"/>
              </a:ext>
            </a:extLst>
          </p:cNvPr>
          <p:cNvSpPr>
            <a:spLocks noGrp="1"/>
          </p:cNvSpPr>
          <p:nvPr>
            <p:ph type="title"/>
          </p:nvPr>
        </p:nvSpPr>
        <p:spPr/>
        <p:txBody>
          <a:bodyPr/>
          <a:lstStyle/>
          <a:p>
            <a:r>
              <a:rPr lang="en-US" dirty="0"/>
              <a:t>Techniques that I’ve learned!</a:t>
            </a:r>
          </a:p>
        </p:txBody>
      </p:sp>
      <p:sp>
        <p:nvSpPr>
          <p:cNvPr id="3" name="Content Placeholder 2">
            <a:extLst>
              <a:ext uri="{FF2B5EF4-FFF2-40B4-BE49-F238E27FC236}">
                <a16:creationId xmlns:a16="http://schemas.microsoft.com/office/drawing/2014/main" id="{4E937588-5FBD-E07A-8D52-558C0FAF8A43}"/>
              </a:ext>
            </a:extLst>
          </p:cNvPr>
          <p:cNvSpPr>
            <a:spLocks noGrp="1"/>
          </p:cNvSpPr>
          <p:nvPr>
            <p:ph idx="1"/>
          </p:nvPr>
        </p:nvSpPr>
        <p:spPr>
          <a:xfrm>
            <a:off x="838199" y="1825625"/>
            <a:ext cx="6747933" cy="4351338"/>
          </a:xfrm>
        </p:spPr>
        <p:txBody>
          <a:bodyPr>
            <a:normAutofit/>
          </a:bodyPr>
          <a:lstStyle/>
          <a:p>
            <a:pPr marL="514350" indent="-514350">
              <a:buAutoNum type="arabicParenR"/>
            </a:pPr>
            <a:r>
              <a:rPr lang="en-US" sz="2400" b="1" dirty="0"/>
              <a:t>Cell Culturing</a:t>
            </a:r>
            <a:r>
              <a:rPr lang="en-US" sz="2400" dirty="0"/>
              <a:t>: I </a:t>
            </a:r>
            <a:r>
              <a:rPr lang="en-US" sz="2400" i="1" dirty="0">
                <a:solidFill>
                  <a:schemeClr val="accent1"/>
                </a:solidFill>
              </a:rPr>
              <a:t>maintain a cell line </a:t>
            </a:r>
            <a:r>
              <a:rPr lang="en-US" sz="2400" dirty="0"/>
              <a:t>derived from rainbow trout embryonic tissue.  </a:t>
            </a:r>
          </a:p>
          <a:p>
            <a:pPr lvl="1"/>
            <a:r>
              <a:rPr lang="en-US" dirty="0"/>
              <a:t>This involves “feeding” the cells every 3 days, splitting the populations in half when they grow and then exposing and harvesting them for use in experiments. </a:t>
            </a:r>
          </a:p>
        </p:txBody>
      </p:sp>
      <p:pic>
        <p:nvPicPr>
          <p:cNvPr id="5" name="Picture 4" descr="A blue syringe in a petri dish&#10;&#10;AI-generated content may be incorrect.">
            <a:extLst>
              <a:ext uri="{FF2B5EF4-FFF2-40B4-BE49-F238E27FC236}">
                <a16:creationId xmlns:a16="http://schemas.microsoft.com/office/drawing/2014/main" id="{0DA2DA22-B08C-0B64-357C-28ED29D3D51A}"/>
              </a:ext>
            </a:extLst>
          </p:cNvPr>
          <p:cNvPicPr>
            <a:picLocks noChangeAspect="1"/>
          </p:cNvPicPr>
          <p:nvPr/>
        </p:nvPicPr>
        <p:blipFill>
          <a:blip r:embed="rId2"/>
          <a:stretch>
            <a:fillRect/>
          </a:stretch>
        </p:blipFill>
        <p:spPr>
          <a:xfrm>
            <a:off x="6040966" y="4033837"/>
            <a:ext cx="2057400" cy="2178050"/>
          </a:xfrm>
          <a:prstGeom prst="rect">
            <a:avLst/>
          </a:prstGeom>
        </p:spPr>
      </p:pic>
      <p:pic>
        <p:nvPicPr>
          <p:cNvPr id="7" name="Picture 6" descr="A person in a lab coat and goggles working in a laboratory&#10;&#10;AI-generated content may be incorrect.">
            <a:extLst>
              <a:ext uri="{FF2B5EF4-FFF2-40B4-BE49-F238E27FC236}">
                <a16:creationId xmlns:a16="http://schemas.microsoft.com/office/drawing/2014/main" id="{7DF07BF6-B661-6F61-E4B6-5C86F20DD9FC}"/>
              </a:ext>
            </a:extLst>
          </p:cNvPr>
          <p:cNvPicPr>
            <a:picLocks noChangeAspect="1"/>
          </p:cNvPicPr>
          <p:nvPr/>
        </p:nvPicPr>
        <p:blipFill>
          <a:blip r:embed="rId3"/>
          <a:stretch>
            <a:fillRect/>
          </a:stretch>
        </p:blipFill>
        <p:spPr>
          <a:xfrm>
            <a:off x="8098366" y="781050"/>
            <a:ext cx="3784600" cy="5295900"/>
          </a:xfrm>
          <a:prstGeom prst="rect">
            <a:avLst/>
          </a:prstGeom>
        </p:spPr>
      </p:pic>
    </p:spTree>
    <p:extLst>
      <p:ext uri="{BB962C8B-B14F-4D97-AF65-F5344CB8AC3E}">
        <p14:creationId xmlns:p14="http://schemas.microsoft.com/office/powerpoint/2010/main" val="5170863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79430F-1AB8-F3FD-B1A1-8C2EE9056ECC}"/>
              </a:ext>
            </a:extLst>
          </p:cNvPr>
          <p:cNvSpPr>
            <a:spLocks noGrp="1"/>
          </p:cNvSpPr>
          <p:nvPr>
            <p:ph type="title"/>
          </p:nvPr>
        </p:nvSpPr>
        <p:spPr/>
        <p:txBody>
          <a:bodyPr/>
          <a:lstStyle/>
          <a:p>
            <a:r>
              <a:rPr lang="en-US" dirty="0"/>
              <a:t>Techniques that I’ve learned!</a:t>
            </a:r>
          </a:p>
        </p:txBody>
      </p:sp>
      <p:sp>
        <p:nvSpPr>
          <p:cNvPr id="3" name="Content Placeholder 2">
            <a:extLst>
              <a:ext uri="{FF2B5EF4-FFF2-40B4-BE49-F238E27FC236}">
                <a16:creationId xmlns:a16="http://schemas.microsoft.com/office/drawing/2014/main" id="{8DB07C74-0981-9241-FC4E-C8FAF1D96A1B}"/>
              </a:ext>
            </a:extLst>
          </p:cNvPr>
          <p:cNvSpPr>
            <a:spLocks noGrp="1"/>
          </p:cNvSpPr>
          <p:nvPr>
            <p:ph idx="1"/>
          </p:nvPr>
        </p:nvSpPr>
        <p:spPr/>
        <p:txBody>
          <a:bodyPr>
            <a:normAutofit/>
          </a:bodyPr>
          <a:lstStyle/>
          <a:p>
            <a:pPr marL="0" indent="0">
              <a:buNone/>
            </a:pPr>
            <a:r>
              <a:rPr lang="en-US" sz="2400" b="1" dirty="0"/>
              <a:t>2) Western Blotting</a:t>
            </a:r>
            <a:r>
              <a:rPr lang="en-US" sz="2400" dirty="0"/>
              <a:t>: </a:t>
            </a:r>
            <a:r>
              <a:rPr lang="en-CA" sz="2400" dirty="0"/>
              <a:t>a technique used to </a:t>
            </a:r>
            <a:r>
              <a:rPr lang="en-CA" sz="2400" i="1" dirty="0">
                <a:solidFill>
                  <a:schemeClr val="accent1"/>
                </a:solidFill>
              </a:rPr>
              <a:t>detect specific proteins</a:t>
            </a:r>
            <a:r>
              <a:rPr lang="en-CA" sz="2400" dirty="0"/>
              <a:t> in a sample. </a:t>
            </a:r>
          </a:p>
          <a:p>
            <a:r>
              <a:rPr lang="en-CA" sz="2400" dirty="0"/>
              <a:t>First, we separate the proteins by size using a gel, then use fluorescent antibodies to show us whether the protein we’re looking for is there and how much of it is present.</a:t>
            </a:r>
            <a:endParaRPr lang="en-US" sz="2400" dirty="0"/>
          </a:p>
        </p:txBody>
      </p:sp>
      <p:pic>
        <p:nvPicPr>
          <p:cNvPr id="5" name="Picture 4" descr="A blurry image of a row of lights&#10;&#10;AI-generated content may be incorrect.">
            <a:extLst>
              <a:ext uri="{FF2B5EF4-FFF2-40B4-BE49-F238E27FC236}">
                <a16:creationId xmlns:a16="http://schemas.microsoft.com/office/drawing/2014/main" id="{246F448A-86EB-C4C0-0AC6-F3F004E496CE}"/>
              </a:ext>
            </a:extLst>
          </p:cNvPr>
          <p:cNvPicPr>
            <a:picLocks noChangeAspect="1"/>
          </p:cNvPicPr>
          <p:nvPr/>
        </p:nvPicPr>
        <p:blipFill>
          <a:blip r:embed="rId2"/>
          <a:stretch>
            <a:fillRect/>
          </a:stretch>
        </p:blipFill>
        <p:spPr>
          <a:xfrm>
            <a:off x="4124982" y="3433719"/>
            <a:ext cx="3372997" cy="2743244"/>
          </a:xfrm>
          <a:prstGeom prst="rect">
            <a:avLst/>
          </a:prstGeom>
        </p:spPr>
      </p:pic>
      <p:sp>
        <p:nvSpPr>
          <p:cNvPr id="8" name="TextBox 7">
            <a:extLst>
              <a:ext uri="{FF2B5EF4-FFF2-40B4-BE49-F238E27FC236}">
                <a16:creationId xmlns:a16="http://schemas.microsoft.com/office/drawing/2014/main" id="{A176A389-D758-83B5-F0B7-645B2587D1B5}"/>
              </a:ext>
            </a:extLst>
          </p:cNvPr>
          <p:cNvSpPr txBox="1"/>
          <p:nvPr/>
        </p:nvSpPr>
        <p:spPr>
          <a:xfrm>
            <a:off x="8421499" y="4082626"/>
            <a:ext cx="3595687" cy="1200329"/>
          </a:xfrm>
          <a:prstGeom prst="rect">
            <a:avLst/>
          </a:prstGeom>
          <a:noFill/>
        </p:spPr>
        <p:txBody>
          <a:bodyPr wrap="square" rtlCol="0">
            <a:spAutoFit/>
          </a:bodyPr>
          <a:lstStyle/>
          <a:p>
            <a:r>
              <a:rPr lang="en-US" dirty="0"/>
              <a:t>I have used this technique to measure expression of various histone modifications – such as </a:t>
            </a:r>
            <a:r>
              <a:rPr lang="en-US" b="1" dirty="0"/>
              <a:t>Histone 4 acetylation</a:t>
            </a:r>
            <a:r>
              <a:rPr lang="en-US" dirty="0"/>
              <a:t>!</a:t>
            </a:r>
          </a:p>
        </p:txBody>
      </p:sp>
      <p:sp>
        <p:nvSpPr>
          <p:cNvPr id="10" name="Oval 9">
            <a:extLst>
              <a:ext uri="{FF2B5EF4-FFF2-40B4-BE49-F238E27FC236}">
                <a16:creationId xmlns:a16="http://schemas.microsoft.com/office/drawing/2014/main" id="{D2D0E2BB-EB62-CD43-CB13-023A49257683}"/>
              </a:ext>
            </a:extLst>
          </p:cNvPr>
          <p:cNvSpPr/>
          <p:nvPr/>
        </p:nvSpPr>
        <p:spPr>
          <a:xfrm>
            <a:off x="8067019" y="3647178"/>
            <a:ext cx="3641261" cy="207122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close-up of a device&#10;&#10;AI-generated content may be incorrect.">
            <a:extLst>
              <a:ext uri="{FF2B5EF4-FFF2-40B4-BE49-F238E27FC236}">
                <a16:creationId xmlns:a16="http://schemas.microsoft.com/office/drawing/2014/main" id="{166D63BB-6C3B-159F-3842-55C09511E3D3}"/>
              </a:ext>
            </a:extLst>
          </p:cNvPr>
          <p:cNvPicPr>
            <a:picLocks noChangeAspect="1"/>
          </p:cNvPicPr>
          <p:nvPr/>
        </p:nvPicPr>
        <p:blipFill>
          <a:blip r:embed="rId3"/>
          <a:stretch>
            <a:fillRect/>
          </a:stretch>
        </p:blipFill>
        <p:spPr>
          <a:xfrm>
            <a:off x="683719" y="3286763"/>
            <a:ext cx="2631734" cy="3025137"/>
          </a:xfrm>
          <a:prstGeom prst="rect">
            <a:avLst/>
          </a:prstGeom>
        </p:spPr>
      </p:pic>
    </p:spTree>
    <p:extLst>
      <p:ext uri="{BB962C8B-B14F-4D97-AF65-F5344CB8AC3E}">
        <p14:creationId xmlns:p14="http://schemas.microsoft.com/office/powerpoint/2010/main" val="30035237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974DCA8-4231-8191-C942-E1DBC7066693}"/>
              </a:ext>
            </a:extLst>
          </p:cNvPr>
          <p:cNvSpPr>
            <a:spLocks noGrp="1"/>
          </p:cNvSpPr>
          <p:nvPr>
            <p:ph idx="1"/>
          </p:nvPr>
        </p:nvSpPr>
        <p:spPr/>
        <p:txBody>
          <a:bodyPr>
            <a:normAutofit/>
          </a:bodyPr>
          <a:lstStyle/>
          <a:p>
            <a:pPr marL="0" indent="0">
              <a:buNone/>
            </a:pPr>
            <a:r>
              <a:rPr lang="en-US" sz="2400" dirty="0"/>
              <a:t>3) </a:t>
            </a:r>
            <a:r>
              <a:rPr lang="en-US" sz="2400" b="1" dirty="0"/>
              <a:t>Quantitative Polymerase Chain Reaction (qPCR): </a:t>
            </a:r>
            <a:r>
              <a:rPr lang="en-CA" sz="2400" dirty="0"/>
              <a:t>a technique used to measure </a:t>
            </a:r>
            <a:r>
              <a:rPr lang="en-CA" sz="2400" i="1" dirty="0">
                <a:solidFill>
                  <a:schemeClr val="accent1"/>
                </a:solidFill>
              </a:rPr>
              <a:t>how much a specific gene is being expressed</a:t>
            </a:r>
            <a:r>
              <a:rPr lang="en-CA" sz="2400" dirty="0"/>
              <a:t>. </a:t>
            </a:r>
          </a:p>
          <a:p>
            <a:r>
              <a:rPr lang="en-CA" sz="2400" dirty="0"/>
              <a:t>We use a machine to copy that DNA and measure how much is made in real time — the more copies we see, the more the gene is being expressed!</a:t>
            </a:r>
            <a:endParaRPr lang="en-US" sz="2400" dirty="0"/>
          </a:p>
        </p:txBody>
      </p:sp>
      <p:sp>
        <p:nvSpPr>
          <p:cNvPr id="4" name="Title 1">
            <a:extLst>
              <a:ext uri="{FF2B5EF4-FFF2-40B4-BE49-F238E27FC236}">
                <a16:creationId xmlns:a16="http://schemas.microsoft.com/office/drawing/2014/main" id="{82B14BB0-54F5-779C-6480-6222C61465EA}"/>
              </a:ext>
            </a:extLst>
          </p:cNvPr>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Techniques that I’ve learned!</a:t>
            </a:r>
          </a:p>
        </p:txBody>
      </p:sp>
      <p:pic>
        <p:nvPicPr>
          <p:cNvPr id="5" name="Picture 4" descr="A white device with a screen and a diagram&#10;&#10;AI-generated content may be incorrect.">
            <a:extLst>
              <a:ext uri="{FF2B5EF4-FFF2-40B4-BE49-F238E27FC236}">
                <a16:creationId xmlns:a16="http://schemas.microsoft.com/office/drawing/2014/main" id="{9FCA0465-09FB-1A4E-2F62-1B11EF77797A}"/>
              </a:ext>
            </a:extLst>
          </p:cNvPr>
          <p:cNvPicPr>
            <a:picLocks noChangeAspect="1"/>
          </p:cNvPicPr>
          <p:nvPr/>
        </p:nvPicPr>
        <p:blipFill>
          <a:blip r:embed="rId2"/>
          <a:stretch>
            <a:fillRect/>
          </a:stretch>
        </p:blipFill>
        <p:spPr>
          <a:xfrm>
            <a:off x="3024257" y="3467466"/>
            <a:ext cx="2038074" cy="3154161"/>
          </a:xfrm>
          <a:prstGeom prst="rect">
            <a:avLst/>
          </a:prstGeom>
        </p:spPr>
      </p:pic>
      <p:sp>
        <p:nvSpPr>
          <p:cNvPr id="6" name="TextBox 5">
            <a:extLst>
              <a:ext uri="{FF2B5EF4-FFF2-40B4-BE49-F238E27FC236}">
                <a16:creationId xmlns:a16="http://schemas.microsoft.com/office/drawing/2014/main" id="{89E46278-1F17-F3CC-AB07-A769E0D10683}"/>
              </a:ext>
            </a:extLst>
          </p:cNvPr>
          <p:cNvSpPr txBox="1"/>
          <p:nvPr/>
        </p:nvSpPr>
        <p:spPr>
          <a:xfrm>
            <a:off x="7254881" y="4186396"/>
            <a:ext cx="3171819" cy="1477328"/>
          </a:xfrm>
          <a:prstGeom prst="rect">
            <a:avLst/>
          </a:prstGeom>
          <a:noFill/>
        </p:spPr>
        <p:txBody>
          <a:bodyPr wrap="square" rtlCol="0">
            <a:spAutoFit/>
          </a:bodyPr>
          <a:lstStyle/>
          <a:p>
            <a:r>
              <a:rPr lang="en-US" dirty="0"/>
              <a:t>I have used this technique to investigate genes involved with hormones and metabolism following </a:t>
            </a:r>
            <a:r>
              <a:rPr lang="en-US" dirty="0" err="1"/>
              <a:t>TPhP</a:t>
            </a:r>
            <a:r>
              <a:rPr lang="en-US" dirty="0"/>
              <a:t> exposure</a:t>
            </a:r>
          </a:p>
        </p:txBody>
      </p:sp>
      <p:sp>
        <p:nvSpPr>
          <p:cNvPr id="7" name="Oval 6">
            <a:extLst>
              <a:ext uri="{FF2B5EF4-FFF2-40B4-BE49-F238E27FC236}">
                <a16:creationId xmlns:a16="http://schemas.microsoft.com/office/drawing/2014/main" id="{AEEC57ED-4612-4F82-3890-757F4B1B9201}"/>
              </a:ext>
            </a:extLst>
          </p:cNvPr>
          <p:cNvSpPr/>
          <p:nvPr/>
        </p:nvSpPr>
        <p:spPr>
          <a:xfrm>
            <a:off x="6759686" y="3736939"/>
            <a:ext cx="3908314" cy="2306039"/>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061242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04B2390-95BB-3443-1F6A-0DBC5960F943}"/>
              </a:ext>
            </a:extLst>
          </p:cNvPr>
          <p:cNvSpPr>
            <a:spLocks noGrp="1"/>
          </p:cNvSpPr>
          <p:nvPr>
            <p:ph idx="1"/>
          </p:nvPr>
        </p:nvSpPr>
        <p:spPr/>
        <p:txBody>
          <a:bodyPr>
            <a:normAutofit/>
          </a:bodyPr>
          <a:lstStyle/>
          <a:p>
            <a:pPr marL="0" indent="0">
              <a:buNone/>
            </a:pPr>
            <a:r>
              <a:rPr lang="en-US" sz="2400" b="1" dirty="0"/>
              <a:t>4) Enzyme-Linked Immunosorbent Assays (ELISA): </a:t>
            </a:r>
            <a:r>
              <a:rPr lang="en-CA" sz="2400" dirty="0"/>
              <a:t>a used to measure </a:t>
            </a:r>
            <a:r>
              <a:rPr lang="en-CA" sz="2400" i="1" dirty="0">
                <a:solidFill>
                  <a:schemeClr val="accent1"/>
                </a:solidFill>
              </a:rPr>
              <a:t>how much of a specific molecule</a:t>
            </a:r>
            <a:r>
              <a:rPr lang="en-CA" sz="2400" dirty="0"/>
              <a:t>, like a hormone, is in a sample. </a:t>
            </a:r>
          </a:p>
          <a:p>
            <a:r>
              <a:rPr lang="en-CA" sz="2400" dirty="0"/>
              <a:t>It works by using antibodies that stick to the hormone, and a color change tells us how much of it is there — the stronger the color, the more hormone is present.</a:t>
            </a:r>
            <a:endParaRPr lang="en-US" sz="2400" dirty="0"/>
          </a:p>
        </p:txBody>
      </p:sp>
      <p:sp>
        <p:nvSpPr>
          <p:cNvPr id="4" name="Title 1">
            <a:extLst>
              <a:ext uri="{FF2B5EF4-FFF2-40B4-BE49-F238E27FC236}">
                <a16:creationId xmlns:a16="http://schemas.microsoft.com/office/drawing/2014/main" id="{4CD1496F-C1E6-6445-44AF-82916632F598}"/>
              </a:ext>
            </a:extLst>
          </p:cNvPr>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Techniques that I’ve learned!</a:t>
            </a:r>
          </a:p>
        </p:txBody>
      </p:sp>
      <p:pic>
        <p:nvPicPr>
          <p:cNvPr id="1026" name="Picture 2" descr="Illustration of an enzyme-linked immunosorbent assay (ELISA) plate... |  Download Scientific Diagram">
            <a:extLst>
              <a:ext uri="{FF2B5EF4-FFF2-40B4-BE49-F238E27FC236}">
                <a16:creationId xmlns:a16="http://schemas.microsoft.com/office/drawing/2014/main" id="{68CC4AFA-70A9-DF16-7BAA-0AB0B9F923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63644" y="3900488"/>
            <a:ext cx="3678373" cy="2439987"/>
          </a:xfrm>
          <a:prstGeom prst="rect">
            <a:avLst/>
          </a:prstGeom>
          <a:noFill/>
          <a:extLst>
            <a:ext uri="{909E8E84-426E-40DD-AFC4-6F175D3DCCD1}">
              <a14:hiddenFill xmlns:a14="http://schemas.microsoft.com/office/drawing/2010/main">
                <a:solidFill>
                  <a:srgbClr val="FFFFFF"/>
                </a:solidFill>
              </a14:hiddenFill>
            </a:ext>
          </a:extLst>
        </p:spPr>
      </p:pic>
      <p:sp>
        <p:nvSpPr>
          <p:cNvPr id="6" name="Oval 5">
            <a:extLst>
              <a:ext uri="{FF2B5EF4-FFF2-40B4-BE49-F238E27FC236}">
                <a16:creationId xmlns:a16="http://schemas.microsoft.com/office/drawing/2014/main" id="{FBF88FBF-34B6-CAD0-7853-723EED4262ED}"/>
              </a:ext>
            </a:extLst>
          </p:cNvPr>
          <p:cNvSpPr/>
          <p:nvPr/>
        </p:nvSpPr>
        <p:spPr>
          <a:xfrm>
            <a:off x="7512807" y="4189772"/>
            <a:ext cx="3641261" cy="1939237"/>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37796E6A-EBB6-9A65-C156-17F4991E9323}"/>
              </a:ext>
            </a:extLst>
          </p:cNvPr>
          <p:cNvSpPr txBox="1"/>
          <p:nvPr/>
        </p:nvSpPr>
        <p:spPr>
          <a:xfrm>
            <a:off x="7747527" y="4559225"/>
            <a:ext cx="3171819" cy="1200329"/>
          </a:xfrm>
          <a:prstGeom prst="rect">
            <a:avLst/>
          </a:prstGeom>
          <a:noFill/>
        </p:spPr>
        <p:txBody>
          <a:bodyPr wrap="square" rtlCol="0">
            <a:spAutoFit/>
          </a:bodyPr>
          <a:lstStyle/>
          <a:p>
            <a:r>
              <a:rPr lang="en-US" dirty="0"/>
              <a:t>I used this technique to detect molecular signals such as DNA methylation, estrogen and glycolysis levels.</a:t>
            </a:r>
          </a:p>
        </p:txBody>
      </p:sp>
    </p:spTree>
    <p:extLst>
      <p:ext uri="{BB962C8B-B14F-4D97-AF65-F5344CB8AC3E}">
        <p14:creationId xmlns:p14="http://schemas.microsoft.com/office/powerpoint/2010/main" val="20362057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29864E0-ACCE-B000-65B8-5E6FAA10F910}"/>
              </a:ext>
            </a:extLst>
          </p:cNvPr>
          <p:cNvSpPr>
            <a:spLocks noGrp="1"/>
          </p:cNvSpPr>
          <p:nvPr>
            <p:ph idx="1"/>
          </p:nvPr>
        </p:nvSpPr>
        <p:spPr/>
        <p:txBody>
          <a:bodyPr>
            <a:normAutofit/>
          </a:bodyPr>
          <a:lstStyle/>
          <a:p>
            <a:pPr marL="0" indent="0">
              <a:buNone/>
            </a:pPr>
            <a:r>
              <a:rPr lang="en-US" sz="2400" b="1" dirty="0"/>
              <a:t>5) Flow Cytometry</a:t>
            </a:r>
            <a:r>
              <a:rPr lang="en-US" sz="2400" dirty="0"/>
              <a:t>: </a:t>
            </a:r>
            <a:r>
              <a:rPr lang="en-CA" sz="2400" dirty="0"/>
              <a:t>a technique that lets us measure and analyze </a:t>
            </a:r>
            <a:r>
              <a:rPr lang="en-CA" sz="2400" i="1" dirty="0">
                <a:solidFill>
                  <a:schemeClr val="accent1"/>
                </a:solidFill>
              </a:rPr>
              <a:t>individual cells </a:t>
            </a:r>
            <a:r>
              <a:rPr lang="en-CA" sz="2400" dirty="0"/>
              <a:t>as they flow in a stream of liquid, one by one, past a laser. </a:t>
            </a:r>
          </a:p>
          <a:p>
            <a:r>
              <a:rPr lang="en-CA" sz="2400" dirty="0"/>
              <a:t>It can quickly tell us about specific markers or proteins we're interested in by detecting fluorescent tags.</a:t>
            </a:r>
            <a:endParaRPr lang="en-US" sz="2400" dirty="0"/>
          </a:p>
        </p:txBody>
      </p:sp>
      <p:sp>
        <p:nvSpPr>
          <p:cNvPr id="4" name="Title 1">
            <a:extLst>
              <a:ext uri="{FF2B5EF4-FFF2-40B4-BE49-F238E27FC236}">
                <a16:creationId xmlns:a16="http://schemas.microsoft.com/office/drawing/2014/main" id="{4B12B7E9-3AD0-B5C8-0C79-5FBEE55F6732}"/>
              </a:ext>
            </a:extLst>
          </p:cNvPr>
          <p:cNvSpPr txBox="1">
            <a:spLocks noGrp="1"/>
          </p:cNvSpPr>
          <p:nvPr>
            <p:ph type="title"/>
          </p:nvPr>
        </p:nvSpPr>
        <p:spPr>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Techniques that I’ve learned!</a:t>
            </a:r>
          </a:p>
        </p:txBody>
      </p:sp>
      <p:sp>
        <p:nvSpPr>
          <p:cNvPr id="5" name="Oval 4">
            <a:extLst>
              <a:ext uri="{FF2B5EF4-FFF2-40B4-BE49-F238E27FC236}">
                <a16:creationId xmlns:a16="http://schemas.microsoft.com/office/drawing/2014/main" id="{B9E5CCDC-3C7C-8D69-9977-F8C41584495B}"/>
              </a:ext>
            </a:extLst>
          </p:cNvPr>
          <p:cNvSpPr/>
          <p:nvPr/>
        </p:nvSpPr>
        <p:spPr>
          <a:xfrm>
            <a:off x="6788416" y="3986214"/>
            <a:ext cx="4024311" cy="2142796"/>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BD179E3A-2B5A-B723-5824-2FBF0FAEFF64}"/>
              </a:ext>
            </a:extLst>
          </p:cNvPr>
          <p:cNvSpPr txBox="1"/>
          <p:nvPr/>
        </p:nvSpPr>
        <p:spPr>
          <a:xfrm>
            <a:off x="7320679" y="4371145"/>
            <a:ext cx="3171819" cy="1477328"/>
          </a:xfrm>
          <a:prstGeom prst="rect">
            <a:avLst/>
          </a:prstGeom>
          <a:noFill/>
        </p:spPr>
        <p:txBody>
          <a:bodyPr wrap="square" rtlCol="0">
            <a:spAutoFit/>
          </a:bodyPr>
          <a:lstStyle/>
          <a:p>
            <a:r>
              <a:rPr lang="en-US" dirty="0"/>
              <a:t>I use flow cytometry to assess protein expression of various enzymes involved with estrogen, metabolic and epigenetic processes. </a:t>
            </a:r>
          </a:p>
        </p:txBody>
      </p:sp>
      <p:pic>
        <p:nvPicPr>
          <p:cNvPr id="8" name="Picture 7" descr="A close-up of a machine&#10;&#10;AI-generated content may be incorrect.">
            <a:extLst>
              <a:ext uri="{FF2B5EF4-FFF2-40B4-BE49-F238E27FC236}">
                <a16:creationId xmlns:a16="http://schemas.microsoft.com/office/drawing/2014/main" id="{7334F562-9A9A-C599-E5F1-C989F973384B}"/>
              </a:ext>
            </a:extLst>
          </p:cNvPr>
          <p:cNvPicPr>
            <a:picLocks noChangeAspect="1"/>
          </p:cNvPicPr>
          <p:nvPr/>
        </p:nvPicPr>
        <p:blipFill>
          <a:blip r:embed="rId2"/>
          <a:stretch>
            <a:fillRect/>
          </a:stretch>
        </p:blipFill>
        <p:spPr>
          <a:xfrm>
            <a:off x="2793058" y="3580970"/>
            <a:ext cx="2069455" cy="3057679"/>
          </a:xfrm>
          <a:prstGeom prst="rect">
            <a:avLst/>
          </a:prstGeom>
        </p:spPr>
      </p:pic>
    </p:spTree>
    <p:extLst>
      <p:ext uri="{BB962C8B-B14F-4D97-AF65-F5344CB8AC3E}">
        <p14:creationId xmlns:p14="http://schemas.microsoft.com/office/powerpoint/2010/main" val="38017896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34F184-5BF9-BA21-6031-144DC2F88EF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3307241-893E-9D5E-13C5-B612853FD29B}"/>
              </a:ext>
            </a:extLst>
          </p:cNvPr>
          <p:cNvSpPr>
            <a:spLocks noGrp="1"/>
          </p:cNvSpPr>
          <p:nvPr>
            <p:ph type="title"/>
          </p:nvPr>
        </p:nvSpPr>
        <p:spPr/>
        <p:txBody>
          <a:bodyPr/>
          <a:lstStyle/>
          <a:p>
            <a:r>
              <a:rPr lang="en-US" dirty="0"/>
              <a:t>The Big Picture</a:t>
            </a:r>
          </a:p>
        </p:txBody>
      </p:sp>
      <p:sp>
        <p:nvSpPr>
          <p:cNvPr id="3" name="Content Placeholder 2">
            <a:extLst>
              <a:ext uri="{FF2B5EF4-FFF2-40B4-BE49-F238E27FC236}">
                <a16:creationId xmlns:a16="http://schemas.microsoft.com/office/drawing/2014/main" id="{6225F418-019F-383F-57FF-51CBB7C0B370}"/>
              </a:ext>
            </a:extLst>
          </p:cNvPr>
          <p:cNvSpPr>
            <a:spLocks noGrp="1"/>
          </p:cNvSpPr>
          <p:nvPr>
            <p:ph idx="1"/>
          </p:nvPr>
        </p:nvSpPr>
        <p:spPr>
          <a:xfrm>
            <a:off x="1366453" y="2003425"/>
            <a:ext cx="10836965" cy="4351338"/>
          </a:xfrm>
        </p:spPr>
        <p:txBody>
          <a:bodyPr>
            <a:normAutofit/>
          </a:bodyPr>
          <a:lstStyle/>
          <a:p>
            <a:pPr marL="0" indent="0">
              <a:buNone/>
            </a:pPr>
            <a:r>
              <a:rPr lang="en-US" sz="2200" dirty="0">
                <a:solidFill>
                  <a:schemeClr val="accent1"/>
                </a:solidFill>
              </a:rPr>
              <a:t>How do early-life exposures to chemicals can influence later in life health and disease?</a:t>
            </a:r>
          </a:p>
          <a:p>
            <a:pPr marL="0" indent="0">
              <a:buNone/>
            </a:pPr>
            <a:endParaRPr lang="en-US" sz="2200" dirty="0">
              <a:solidFill>
                <a:schemeClr val="accent1"/>
              </a:solidFill>
            </a:endParaRPr>
          </a:p>
          <a:p>
            <a:pPr marL="0" indent="0">
              <a:buNone/>
            </a:pPr>
            <a:endParaRPr lang="en-US" sz="2200" dirty="0">
              <a:solidFill>
                <a:schemeClr val="accent1"/>
              </a:solidFill>
            </a:endParaRPr>
          </a:p>
          <a:p>
            <a:pPr marL="0" indent="0">
              <a:buNone/>
            </a:pPr>
            <a:endParaRPr lang="en-US" sz="2200" dirty="0">
              <a:solidFill>
                <a:schemeClr val="accent1"/>
              </a:solidFill>
            </a:endParaRPr>
          </a:p>
        </p:txBody>
      </p:sp>
      <p:pic>
        <p:nvPicPr>
          <p:cNvPr id="5" name="Picture 2" descr="Six Stages Human Life Cycle Birth 库存矢量图（免版税）1772007914 | Shutterstock">
            <a:extLst>
              <a:ext uri="{FF2B5EF4-FFF2-40B4-BE49-F238E27FC236}">
                <a16:creationId xmlns:a16="http://schemas.microsoft.com/office/drawing/2014/main" id="{855FB63C-ADD5-FDE7-D236-ECA275A4CF3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9290"/>
          <a:stretch/>
        </p:blipFill>
        <p:spPr bwMode="auto">
          <a:xfrm>
            <a:off x="1894706" y="2846388"/>
            <a:ext cx="8402588" cy="2914650"/>
          </a:xfrm>
          <a:prstGeom prst="rect">
            <a:avLst/>
          </a:prstGeom>
          <a:noFill/>
          <a:extLst>
            <a:ext uri="{909E8E84-426E-40DD-AFC4-6F175D3DCCD1}">
              <a14:hiddenFill xmlns:a14="http://schemas.microsoft.com/office/drawing/2010/main">
                <a:solidFill>
                  <a:srgbClr val="FFFFFF"/>
                </a:solidFill>
              </a14:hiddenFill>
            </a:ext>
          </a:extLst>
        </p:spPr>
      </p:pic>
      <p:pic>
        <p:nvPicPr>
          <p:cNvPr id="8" name="Graphic 7" descr="High voltage with solid fill">
            <a:extLst>
              <a:ext uri="{FF2B5EF4-FFF2-40B4-BE49-F238E27FC236}">
                <a16:creationId xmlns:a16="http://schemas.microsoft.com/office/drawing/2014/main" id="{9A26835A-8B72-AEC4-4830-A883D2F9876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894706" y="3721894"/>
            <a:ext cx="914400" cy="914400"/>
          </a:xfrm>
          <a:prstGeom prst="rect">
            <a:avLst/>
          </a:prstGeom>
        </p:spPr>
      </p:pic>
      <p:pic>
        <p:nvPicPr>
          <p:cNvPr id="12" name="Graphic 11" descr="Badge Question Mark with solid fill">
            <a:extLst>
              <a:ext uri="{FF2B5EF4-FFF2-40B4-BE49-F238E27FC236}">
                <a16:creationId xmlns:a16="http://schemas.microsoft.com/office/drawing/2014/main" id="{1D8C7DA1-E16A-0C2C-E59A-2919AFB503B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52053" y="1817688"/>
            <a:ext cx="914400" cy="914400"/>
          </a:xfrm>
          <a:prstGeom prst="rect">
            <a:avLst/>
          </a:prstGeom>
        </p:spPr>
      </p:pic>
    </p:spTree>
    <p:extLst>
      <p:ext uri="{BB962C8B-B14F-4D97-AF65-F5344CB8AC3E}">
        <p14:creationId xmlns:p14="http://schemas.microsoft.com/office/powerpoint/2010/main" val="19383739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37695B-3ED2-5B34-5B34-62EB848E1D0E}"/>
            </a:ext>
          </a:extLst>
        </p:cNvPr>
        <p:cNvGrpSpPr/>
        <p:nvPr/>
      </p:nvGrpSpPr>
      <p:grpSpPr>
        <a:xfrm>
          <a:off x="0" y="0"/>
          <a:ext cx="0" cy="0"/>
          <a:chOff x="0" y="0"/>
          <a:chExt cx="0" cy="0"/>
        </a:xfrm>
      </p:grpSpPr>
      <p:pic>
        <p:nvPicPr>
          <p:cNvPr id="5" name="Content Placeholder 4" descr="A person looking at a magnifying glass&#10;&#10;AI-generated content may be incorrect.">
            <a:extLst>
              <a:ext uri="{FF2B5EF4-FFF2-40B4-BE49-F238E27FC236}">
                <a16:creationId xmlns:a16="http://schemas.microsoft.com/office/drawing/2014/main" id="{EE477300-C93B-858E-F434-8B618D7FE743}"/>
              </a:ext>
            </a:extLst>
          </p:cNvPr>
          <p:cNvPicPr>
            <a:picLocks noGrp="1" noChangeAspect="1"/>
          </p:cNvPicPr>
          <p:nvPr>
            <p:ph idx="1"/>
          </p:nvPr>
        </p:nvPicPr>
        <p:blipFill>
          <a:blip r:embed="rId2"/>
          <a:stretch>
            <a:fillRect/>
          </a:stretch>
        </p:blipFill>
        <p:spPr>
          <a:xfrm>
            <a:off x="1849553" y="4149511"/>
            <a:ext cx="3664468" cy="2220027"/>
          </a:xfrm>
        </p:spPr>
      </p:pic>
      <p:sp>
        <p:nvSpPr>
          <p:cNvPr id="6" name="TextBox 5">
            <a:extLst>
              <a:ext uri="{FF2B5EF4-FFF2-40B4-BE49-F238E27FC236}">
                <a16:creationId xmlns:a16="http://schemas.microsoft.com/office/drawing/2014/main" id="{8761ED75-BE80-4F62-AD08-8AEBD0F5F964}"/>
              </a:ext>
            </a:extLst>
          </p:cNvPr>
          <p:cNvSpPr txBox="1"/>
          <p:nvPr/>
        </p:nvSpPr>
        <p:spPr>
          <a:xfrm>
            <a:off x="838200" y="1645447"/>
            <a:ext cx="9844088" cy="2677656"/>
          </a:xfrm>
          <a:prstGeom prst="rect">
            <a:avLst/>
          </a:prstGeom>
          <a:noFill/>
        </p:spPr>
        <p:txBody>
          <a:bodyPr wrap="square" rtlCol="0">
            <a:spAutoFit/>
          </a:bodyPr>
          <a:lstStyle/>
          <a:p>
            <a:r>
              <a:rPr lang="en-US" sz="2400" b="1" dirty="0"/>
              <a:t>6) RNA Sequencing: </a:t>
            </a:r>
            <a:r>
              <a:rPr lang="en-US" sz="2400" dirty="0"/>
              <a:t>tells us about </a:t>
            </a:r>
            <a:r>
              <a:rPr lang="en-US" sz="2400" i="1" dirty="0">
                <a:solidFill>
                  <a:schemeClr val="accent1"/>
                </a:solidFill>
              </a:rPr>
              <a:t>whole genome gene expression </a:t>
            </a:r>
            <a:r>
              <a:rPr lang="en-US" sz="2400" dirty="0"/>
              <a:t>by sequencing all mRNA transcripts.</a:t>
            </a:r>
          </a:p>
          <a:p>
            <a:pPr marL="342900" indent="-342900">
              <a:buFont typeface="Arial" panose="020B0604020202020204" pitchFamily="34" charset="0"/>
              <a:buChar char="•"/>
            </a:pPr>
            <a:r>
              <a:rPr lang="en-US" sz="2400" dirty="0"/>
              <a:t>Goal: identify differentially expressed genes in embryonic cells following </a:t>
            </a:r>
            <a:r>
              <a:rPr lang="en-US" sz="2400" dirty="0" err="1"/>
              <a:t>TPhP</a:t>
            </a:r>
            <a:r>
              <a:rPr lang="en-US" sz="2400" dirty="0"/>
              <a:t> exposure.</a:t>
            </a:r>
          </a:p>
          <a:p>
            <a:pPr marL="342900" indent="-342900">
              <a:buAutoNum type="arabicParenR"/>
            </a:pPr>
            <a:endParaRPr lang="en-US" sz="2400" dirty="0"/>
          </a:p>
          <a:p>
            <a:endParaRPr lang="en-US" sz="2400" dirty="0"/>
          </a:p>
          <a:p>
            <a:pPr marL="342900" indent="-342900">
              <a:buAutoNum type="arabicParenR"/>
            </a:pPr>
            <a:endParaRPr lang="en-US" sz="2400" dirty="0"/>
          </a:p>
        </p:txBody>
      </p:sp>
      <p:sp>
        <p:nvSpPr>
          <p:cNvPr id="7" name="Title 1">
            <a:extLst>
              <a:ext uri="{FF2B5EF4-FFF2-40B4-BE49-F238E27FC236}">
                <a16:creationId xmlns:a16="http://schemas.microsoft.com/office/drawing/2014/main" id="{E0433D74-8CE8-6A29-2B28-53AEAAE76027}"/>
              </a:ext>
            </a:extLst>
          </p:cNvPr>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Techniques that I’ve learned!</a:t>
            </a:r>
            <a:endParaRPr lang="en-US" dirty="0"/>
          </a:p>
        </p:txBody>
      </p:sp>
      <p:pic>
        <p:nvPicPr>
          <p:cNvPr id="8" name="Picture 7" descr="A computer screen and a screen with a color chart&#10;&#10;AI-generated content may be incorrect.">
            <a:extLst>
              <a:ext uri="{FF2B5EF4-FFF2-40B4-BE49-F238E27FC236}">
                <a16:creationId xmlns:a16="http://schemas.microsoft.com/office/drawing/2014/main" id="{2708D403-BEA8-8C98-A809-0955DCC67CB0}"/>
              </a:ext>
            </a:extLst>
          </p:cNvPr>
          <p:cNvPicPr>
            <a:picLocks noChangeAspect="1"/>
          </p:cNvPicPr>
          <p:nvPr/>
        </p:nvPicPr>
        <p:blipFill>
          <a:blip r:embed="rId3"/>
          <a:stretch>
            <a:fillRect/>
          </a:stretch>
        </p:blipFill>
        <p:spPr>
          <a:xfrm>
            <a:off x="6950144" y="3725863"/>
            <a:ext cx="2418655" cy="2971800"/>
          </a:xfrm>
          <a:prstGeom prst="rect">
            <a:avLst/>
          </a:prstGeom>
        </p:spPr>
      </p:pic>
    </p:spTree>
    <p:extLst>
      <p:ext uri="{BB962C8B-B14F-4D97-AF65-F5344CB8AC3E}">
        <p14:creationId xmlns:p14="http://schemas.microsoft.com/office/powerpoint/2010/main" val="14059773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F00DFB3-0127-A486-8C99-3078C9D22AB8}"/>
              </a:ext>
            </a:extLst>
          </p:cNvPr>
          <p:cNvSpPr txBox="1"/>
          <p:nvPr/>
        </p:nvSpPr>
        <p:spPr>
          <a:xfrm>
            <a:off x="838200" y="1645447"/>
            <a:ext cx="10253870" cy="2308324"/>
          </a:xfrm>
          <a:prstGeom prst="rect">
            <a:avLst/>
          </a:prstGeom>
          <a:noFill/>
        </p:spPr>
        <p:txBody>
          <a:bodyPr wrap="square" rtlCol="0">
            <a:spAutoFit/>
          </a:bodyPr>
          <a:lstStyle/>
          <a:p>
            <a:r>
              <a:rPr lang="en-US" sz="2400" b="1" dirty="0"/>
              <a:t>7) Whole Genome Bisulfite Sequencing: </a:t>
            </a:r>
            <a:r>
              <a:rPr lang="en-US" sz="2400" dirty="0"/>
              <a:t>tells us about </a:t>
            </a:r>
            <a:r>
              <a:rPr lang="en-US" sz="2400" i="1" dirty="0">
                <a:solidFill>
                  <a:schemeClr val="accent1"/>
                </a:solidFill>
              </a:rPr>
              <a:t>sites of DNA methylation</a:t>
            </a:r>
            <a:r>
              <a:rPr lang="en-US" sz="2400" dirty="0"/>
              <a:t> across the entire genome.</a:t>
            </a:r>
          </a:p>
          <a:p>
            <a:pPr marL="285750" indent="-285750">
              <a:buFont typeface="Arial" panose="020B0604020202020204" pitchFamily="34" charset="0"/>
              <a:buChar char="•"/>
            </a:pPr>
            <a:r>
              <a:rPr lang="en-US" sz="2400" dirty="0"/>
              <a:t>Goal: identify differentially methylation regions in embryonic cells following </a:t>
            </a:r>
            <a:r>
              <a:rPr lang="en-US" sz="2400" dirty="0" err="1"/>
              <a:t>TPhP</a:t>
            </a:r>
            <a:r>
              <a:rPr lang="en-US" sz="2400" dirty="0"/>
              <a:t> exposure.</a:t>
            </a:r>
          </a:p>
          <a:p>
            <a:endParaRPr lang="en-US" sz="2400" dirty="0"/>
          </a:p>
          <a:p>
            <a:pPr marL="342900" indent="-342900">
              <a:buAutoNum type="arabicParenR"/>
            </a:pPr>
            <a:endParaRPr lang="en-US" sz="2400" dirty="0"/>
          </a:p>
        </p:txBody>
      </p:sp>
      <p:sp>
        <p:nvSpPr>
          <p:cNvPr id="7" name="Title 1">
            <a:extLst>
              <a:ext uri="{FF2B5EF4-FFF2-40B4-BE49-F238E27FC236}">
                <a16:creationId xmlns:a16="http://schemas.microsoft.com/office/drawing/2014/main" id="{C41863D9-5820-1E3A-1065-D819168E5FCE}"/>
              </a:ext>
            </a:extLst>
          </p:cNvPr>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Techniques that I’ve learned!</a:t>
            </a:r>
            <a:endParaRPr lang="en-US" dirty="0"/>
          </a:p>
        </p:txBody>
      </p:sp>
      <p:pic>
        <p:nvPicPr>
          <p:cNvPr id="4" name="Content Placeholder 4" descr="A person looking at a magnifying glass&#10;&#10;AI-generated content may be incorrect.">
            <a:extLst>
              <a:ext uri="{FF2B5EF4-FFF2-40B4-BE49-F238E27FC236}">
                <a16:creationId xmlns:a16="http://schemas.microsoft.com/office/drawing/2014/main" id="{FC45D5F6-671A-D4B9-14FA-5E9BCEFFC0BF}"/>
              </a:ext>
            </a:extLst>
          </p:cNvPr>
          <p:cNvPicPr>
            <a:picLocks noGrp="1" noChangeAspect="1"/>
          </p:cNvPicPr>
          <p:nvPr>
            <p:ph idx="1"/>
          </p:nvPr>
        </p:nvPicPr>
        <p:blipFill>
          <a:blip r:embed="rId2"/>
          <a:stretch>
            <a:fillRect/>
          </a:stretch>
        </p:blipFill>
        <p:spPr>
          <a:xfrm>
            <a:off x="1849553" y="4149511"/>
            <a:ext cx="3664468" cy="2220027"/>
          </a:xfrm>
        </p:spPr>
      </p:pic>
      <p:pic>
        <p:nvPicPr>
          <p:cNvPr id="8" name="Picture 7" descr="A computer screen and a screen with a color chart&#10;&#10;AI-generated content may be incorrect.">
            <a:extLst>
              <a:ext uri="{FF2B5EF4-FFF2-40B4-BE49-F238E27FC236}">
                <a16:creationId xmlns:a16="http://schemas.microsoft.com/office/drawing/2014/main" id="{2735DEE5-A67D-B50F-A6C2-B64E062FE6D1}"/>
              </a:ext>
            </a:extLst>
          </p:cNvPr>
          <p:cNvPicPr>
            <a:picLocks noChangeAspect="1"/>
          </p:cNvPicPr>
          <p:nvPr/>
        </p:nvPicPr>
        <p:blipFill>
          <a:blip r:embed="rId3"/>
          <a:stretch>
            <a:fillRect/>
          </a:stretch>
        </p:blipFill>
        <p:spPr>
          <a:xfrm>
            <a:off x="6677981" y="3726653"/>
            <a:ext cx="2418655" cy="2971800"/>
          </a:xfrm>
          <a:prstGeom prst="rect">
            <a:avLst/>
          </a:prstGeom>
        </p:spPr>
      </p:pic>
    </p:spTree>
    <p:extLst>
      <p:ext uri="{BB962C8B-B14F-4D97-AF65-F5344CB8AC3E}">
        <p14:creationId xmlns:p14="http://schemas.microsoft.com/office/powerpoint/2010/main" val="28677928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Overview - Bioinformatics Core - Mayo Clinic Research">
            <a:extLst>
              <a:ext uri="{FF2B5EF4-FFF2-40B4-BE49-F238E27FC236}">
                <a16:creationId xmlns:a16="http://schemas.microsoft.com/office/drawing/2014/main" id="{0D9EB12A-0B15-0237-DA90-D8C08DA22E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34004" r="7130"/>
          <a:stretch/>
        </p:blipFill>
        <p:spPr bwMode="auto">
          <a:xfrm>
            <a:off x="7571434" y="0"/>
            <a:ext cx="8591548" cy="6857990"/>
          </a:xfrm>
          <a:prstGeom prst="rect">
            <a:avLst/>
          </a:prstGeom>
          <a:noFill/>
          <a:extLst>
            <a:ext uri="{909E8E84-426E-40DD-AFC4-6F175D3DCCD1}">
              <a14:hiddenFill xmlns:a14="http://schemas.microsoft.com/office/drawing/2010/main">
                <a:solidFill>
                  <a:srgbClr val="FFFFFF"/>
                </a:solidFill>
              </a14:hiddenFill>
            </a:ext>
          </a:extLst>
        </p:spPr>
      </p:pic>
      <p:sp>
        <p:nvSpPr>
          <p:cNvPr id="1033" name="Rectangle 1032">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8B4DF0D-6A81-6610-058F-33F98F6B93AC}"/>
              </a:ext>
            </a:extLst>
          </p:cNvPr>
          <p:cNvSpPr>
            <a:spLocks noGrp="1"/>
          </p:cNvSpPr>
          <p:nvPr>
            <p:ph type="title"/>
          </p:nvPr>
        </p:nvSpPr>
        <p:spPr>
          <a:xfrm>
            <a:off x="838200" y="365125"/>
            <a:ext cx="4733925" cy="1899912"/>
          </a:xfrm>
        </p:spPr>
        <p:txBody>
          <a:bodyPr>
            <a:normAutofit/>
          </a:bodyPr>
          <a:lstStyle/>
          <a:p>
            <a:r>
              <a:rPr lang="en-US" sz="4000" dirty="0"/>
              <a:t>Bioinformatics Tools</a:t>
            </a:r>
          </a:p>
        </p:txBody>
      </p:sp>
      <p:sp>
        <p:nvSpPr>
          <p:cNvPr id="3" name="Content Placeholder 2">
            <a:extLst>
              <a:ext uri="{FF2B5EF4-FFF2-40B4-BE49-F238E27FC236}">
                <a16:creationId xmlns:a16="http://schemas.microsoft.com/office/drawing/2014/main" id="{A94A4E4F-1298-1B79-8934-26BFA578B3F3}"/>
              </a:ext>
            </a:extLst>
          </p:cNvPr>
          <p:cNvSpPr>
            <a:spLocks noGrp="1"/>
          </p:cNvSpPr>
          <p:nvPr>
            <p:ph idx="1"/>
          </p:nvPr>
        </p:nvSpPr>
        <p:spPr>
          <a:xfrm>
            <a:off x="838200" y="2048439"/>
            <a:ext cx="6348413" cy="3742762"/>
          </a:xfrm>
        </p:spPr>
        <p:txBody>
          <a:bodyPr>
            <a:normAutofit/>
          </a:bodyPr>
          <a:lstStyle/>
          <a:p>
            <a:r>
              <a:rPr lang="en-US" sz="2400" dirty="0"/>
              <a:t>Using code to analyze the massive data sets from RNA sequencing and  Whole Genome Bisulfite Sequencing to determine:</a:t>
            </a:r>
          </a:p>
          <a:p>
            <a:pPr marL="514350" indent="-514350">
              <a:buAutoNum type="arabicParenR"/>
            </a:pPr>
            <a:r>
              <a:rPr lang="en-US" sz="2400" b="1" dirty="0"/>
              <a:t>Differentially Expressed Genes </a:t>
            </a:r>
            <a:r>
              <a:rPr lang="en-US" sz="2400" dirty="0"/>
              <a:t>– are genes associated with hormones or metabolism being altered by </a:t>
            </a:r>
            <a:r>
              <a:rPr lang="en-US" sz="2400" dirty="0" err="1"/>
              <a:t>TPhP</a:t>
            </a:r>
            <a:r>
              <a:rPr lang="en-US" sz="2400" dirty="0"/>
              <a:t>?</a:t>
            </a:r>
          </a:p>
        </p:txBody>
      </p:sp>
    </p:spTree>
    <p:extLst>
      <p:ext uri="{BB962C8B-B14F-4D97-AF65-F5344CB8AC3E}">
        <p14:creationId xmlns:p14="http://schemas.microsoft.com/office/powerpoint/2010/main" val="18493137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E5CB98F-2D92-1C4A-2AC5-C9A427D91FFF}"/>
            </a:ext>
          </a:extLst>
        </p:cNvPr>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7E4D4DF0-CBBD-325E-0891-0A18B4F656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Overview - Bioinformatics Core - Mayo Clinic Research">
            <a:extLst>
              <a:ext uri="{FF2B5EF4-FFF2-40B4-BE49-F238E27FC236}">
                <a16:creationId xmlns:a16="http://schemas.microsoft.com/office/drawing/2014/main" id="{8EBCDF32-8877-DFE9-F299-7D20DCF92C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34004" r="7130"/>
          <a:stretch/>
        </p:blipFill>
        <p:spPr bwMode="auto">
          <a:xfrm>
            <a:off x="7571434" y="0"/>
            <a:ext cx="8591548" cy="6857990"/>
          </a:xfrm>
          <a:prstGeom prst="rect">
            <a:avLst/>
          </a:prstGeom>
          <a:noFill/>
          <a:extLst>
            <a:ext uri="{909E8E84-426E-40DD-AFC4-6F175D3DCCD1}">
              <a14:hiddenFill xmlns:a14="http://schemas.microsoft.com/office/drawing/2010/main">
                <a:solidFill>
                  <a:srgbClr val="FFFFFF"/>
                </a:solidFill>
              </a14:hiddenFill>
            </a:ext>
          </a:extLst>
        </p:spPr>
      </p:pic>
      <p:sp>
        <p:nvSpPr>
          <p:cNvPr id="1033" name="Rectangle 1032">
            <a:extLst>
              <a:ext uri="{FF2B5EF4-FFF2-40B4-BE49-F238E27FC236}">
                <a16:creationId xmlns:a16="http://schemas.microsoft.com/office/drawing/2014/main" id="{9E8D01DB-9D06-3F97-A0C7-C8D03129C2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8A6425C-8FE1-7566-98E6-6FA54E448655}"/>
              </a:ext>
            </a:extLst>
          </p:cNvPr>
          <p:cNvSpPr>
            <a:spLocks noGrp="1"/>
          </p:cNvSpPr>
          <p:nvPr>
            <p:ph type="title"/>
          </p:nvPr>
        </p:nvSpPr>
        <p:spPr>
          <a:xfrm>
            <a:off x="838200" y="365125"/>
            <a:ext cx="4733925" cy="1899912"/>
          </a:xfrm>
        </p:spPr>
        <p:txBody>
          <a:bodyPr>
            <a:normAutofit/>
          </a:bodyPr>
          <a:lstStyle/>
          <a:p>
            <a:r>
              <a:rPr lang="en-US" sz="4000" dirty="0"/>
              <a:t>Bioinformatics Tools</a:t>
            </a:r>
          </a:p>
        </p:txBody>
      </p:sp>
      <p:sp>
        <p:nvSpPr>
          <p:cNvPr id="3" name="Content Placeholder 2">
            <a:extLst>
              <a:ext uri="{FF2B5EF4-FFF2-40B4-BE49-F238E27FC236}">
                <a16:creationId xmlns:a16="http://schemas.microsoft.com/office/drawing/2014/main" id="{A804EC31-6587-AFF0-F655-3FD72F461DD6}"/>
              </a:ext>
            </a:extLst>
          </p:cNvPr>
          <p:cNvSpPr>
            <a:spLocks noGrp="1"/>
          </p:cNvSpPr>
          <p:nvPr>
            <p:ph idx="1"/>
          </p:nvPr>
        </p:nvSpPr>
        <p:spPr>
          <a:xfrm>
            <a:off x="838200" y="2048439"/>
            <a:ext cx="6348413" cy="3742762"/>
          </a:xfrm>
        </p:spPr>
        <p:txBody>
          <a:bodyPr>
            <a:normAutofit/>
          </a:bodyPr>
          <a:lstStyle/>
          <a:p>
            <a:r>
              <a:rPr lang="en-US" sz="2400" dirty="0"/>
              <a:t>Using code to analyze the massive data sets from RNA sequencing and  Whole Genome Bisulfite Sequencing to determine:</a:t>
            </a:r>
          </a:p>
          <a:p>
            <a:pPr marL="514350" indent="-514350">
              <a:buAutoNum type="arabicParenR"/>
            </a:pPr>
            <a:r>
              <a:rPr lang="en-US" sz="2400" b="1" dirty="0"/>
              <a:t>Differentially Expressed Genes </a:t>
            </a:r>
            <a:r>
              <a:rPr lang="en-US" sz="2400" dirty="0"/>
              <a:t>– is expression of hormone or metabolism-related genes being altered by </a:t>
            </a:r>
            <a:r>
              <a:rPr lang="en-US" sz="2400" dirty="0" err="1"/>
              <a:t>TPhP</a:t>
            </a:r>
            <a:r>
              <a:rPr lang="en-US" sz="2400" dirty="0"/>
              <a:t>?</a:t>
            </a:r>
          </a:p>
          <a:p>
            <a:pPr marL="514350" indent="-514350">
              <a:buAutoNum type="arabicParenR"/>
            </a:pPr>
            <a:r>
              <a:rPr lang="en-US" sz="2400" b="1" dirty="0"/>
              <a:t>Differentially Methylated Regions </a:t>
            </a:r>
            <a:r>
              <a:rPr lang="en-US" sz="2400" dirty="0"/>
              <a:t>– is DNA methylation of hormone or metabolism-related genes being altered by </a:t>
            </a:r>
            <a:r>
              <a:rPr lang="en-US" sz="2400" dirty="0" err="1"/>
              <a:t>TPhP</a:t>
            </a:r>
            <a:r>
              <a:rPr lang="en-US" sz="2400" dirty="0"/>
              <a:t>?</a:t>
            </a:r>
          </a:p>
        </p:txBody>
      </p:sp>
    </p:spTree>
    <p:extLst>
      <p:ext uri="{BB962C8B-B14F-4D97-AF65-F5344CB8AC3E}">
        <p14:creationId xmlns:p14="http://schemas.microsoft.com/office/powerpoint/2010/main" val="2233274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4BAB65-8802-A41D-D985-113DE35ADD88}"/>
            </a:ext>
          </a:extLst>
        </p:cNvPr>
        <p:cNvGrpSpPr/>
        <p:nvPr/>
      </p:nvGrpSpPr>
      <p:grpSpPr>
        <a:xfrm>
          <a:off x="0" y="0"/>
          <a:ext cx="0" cy="0"/>
          <a:chOff x="0" y="0"/>
          <a:chExt cx="0" cy="0"/>
        </a:xfrm>
      </p:grpSpPr>
      <p:pic>
        <p:nvPicPr>
          <p:cNvPr id="7" name="Picture 6" descr="A diagram of a disease&#10;&#10;AI-generated content may be incorrect.">
            <a:extLst>
              <a:ext uri="{FF2B5EF4-FFF2-40B4-BE49-F238E27FC236}">
                <a16:creationId xmlns:a16="http://schemas.microsoft.com/office/drawing/2014/main" id="{FBD9751D-1120-A108-7DE6-3C05D2C9EF7C}"/>
              </a:ext>
            </a:extLst>
          </p:cNvPr>
          <p:cNvPicPr>
            <a:picLocks noChangeAspect="1"/>
          </p:cNvPicPr>
          <p:nvPr/>
        </p:nvPicPr>
        <p:blipFill>
          <a:blip r:embed="rId3"/>
          <a:srcRect l="5745" t="10207" r="8022" b="3959"/>
          <a:stretch/>
        </p:blipFill>
        <p:spPr>
          <a:xfrm>
            <a:off x="2671763" y="700088"/>
            <a:ext cx="6672262" cy="5886450"/>
          </a:xfrm>
          <a:prstGeom prst="rect">
            <a:avLst/>
          </a:prstGeom>
        </p:spPr>
      </p:pic>
    </p:spTree>
    <p:extLst>
      <p:ext uri="{BB962C8B-B14F-4D97-AF65-F5344CB8AC3E}">
        <p14:creationId xmlns:p14="http://schemas.microsoft.com/office/powerpoint/2010/main" val="4155062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438643" y="4965413"/>
            <a:ext cx="5753357" cy="1499321"/>
            <a:chOff x="-3458146" y="6233988"/>
            <a:chExt cx="13704398" cy="4198404"/>
          </a:xfrm>
        </p:grpSpPr>
        <p:pic>
          <p:nvPicPr>
            <p:cNvPr id="3" name="Picture 3"/>
            <p:cNvPicPr>
              <a:picLocks noChangeAspect="1"/>
            </p:cNvPicPr>
            <p:nvPr/>
          </p:nvPicPr>
          <p:blipFill>
            <a:blip r:embed="rId3"/>
            <a:srcRect/>
            <a:stretch>
              <a:fillRect/>
            </a:stretch>
          </p:blipFill>
          <p:spPr>
            <a:xfrm>
              <a:off x="-3458146" y="6233988"/>
              <a:ext cx="4838100" cy="4198404"/>
            </a:xfrm>
            <a:prstGeom prst="rect">
              <a:avLst/>
            </a:prstGeom>
          </p:spPr>
        </p:pic>
        <p:pic>
          <p:nvPicPr>
            <p:cNvPr id="5" name="Picture 5"/>
            <p:cNvPicPr>
              <a:picLocks noChangeAspect="1"/>
            </p:cNvPicPr>
            <p:nvPr/>
          </p:nvPicPr>
          <p:blipFill>
            <a:blip r:embed="rId4"/>
            <a:srcRect/>
            <a:stretch>
              <a:fillRect/>
            </a:stretch>
          </p:blipFill>
          <p:spPr>
            <a:xfrm>
              <a:off x="2585544" y="6951326"/>
              <a:ext cx="7660708" cy="3283162"/>
            </a:xfrm>
            <a:prstGeom prst="rect">
              <a:avLst/>
            </a:prstGeom>
          </p:spPr>
        </p:pic>
      </p:grpSp>
      <p:sp>
        <p:nvSpPr>
          <p:cNvPr id="6" name="TextBox 6"/>
          <p:cNvSpPr txBox="1"/>
          <p:nvPr/>
        </p:nvSpPr>
        <p:spPr>
          <a:xfrm>
            <a:off x="3656210" y="711176"/>
            <a:ext cx="4879579" cy="588623"/>
          </a:xfrm>
          <a:prstGeom prst="rect">
            <a:avLst/>
          </a:prstGeom>
        </p:spPr>
        <p:txBody>
          <a:bodyPr wrap="square" lIns="0" tIns="0" rIns="0" bIns="0" rtlCol="0" anchor="t">
            <a:spAutoFit/>
          </a:bodyPr>
          <a:lstStyle/>
          <a:p>
            <a:pPr algn="ctr">
              <a:lnSpc>
                <a:spcPts val="4853"/>
              </a:lnSpc>
            </a:pPr>
            <a:r>
              <a:rPr lang="en-US" sz="3466" b="1" dirty="0">
                <a:solidFill>
                  <a:srgbClr val="003944"/>
                </a:solidFill>
                <a:latin typeface="Roboto Bold"/>
              </a:rPr>
              <a:t>ACKNOWLEDGEMENTS</a:t>
            </a:r>
          </a:p>
        </p:txBody>
      </p:sp>
      <p:grpSp>
        <p:nvGrpSpPr>
          <p:cNvPr id="7" name="Group 7"/>
          <p:cNvGrpSpPr/>
          <p:nvPr/>
        </p:nvGrpSpPr>
        <p:grpSpPr>
          <a:xfrm>
            <a:off x="1530456" y="1433439"/>
            <a:ext cx="5327154" cy="5091665"/>
            <a:chOff x="0" y="-76200"/>
            <a:chExt cx="10654308" cy="10183327"/>
          </a:xfrm>
        </p:grpSpPr>
        <p:sp>
          <p:nvSpPr>
            <p:cNvPr id="8" name="TextBox 8"/>
            <p:cNvSpPr txBox="1"/>
            <p:nvPr/>
          </p:nvSpPr>
          <p:spPr>
            <a:xfrm>
              <a:off x="0" y="-76200"/>
              <a:ext cx="10654308" cy="2998641"/>
            </a:xfrm>
            <a:prstGeom prst="rect">
              <a:avLst/>
            </a:prstGeom>
          </p:spPr>
          <p:txBody>
            <a:bodyPr lIns="0" tIns="0" rIns="0" bIns="0" rtlCol="0" anchor="t">
              <a:spAutoFit/>
            </a:bodyPr>
            <a:lstStyle/>
            <a:p>
              <a:pPr>
                <a:lnSpc>
                  <a:spcPts val="3173"/>
                </a:lnSpc>
              </a:pPr>
              <a:r>
                <a:rPr lang="en-US" sz="2266" b="1" dirty="0">
                  <a:solidFill>
                    <a:srgbClr val="003944"/>
                  </a:solidFill>
                  <a:latin typeface="Arial" panose="020B0604020202020204" pitchFamily="34" charset="0"/>
                  <a:cs typeface="Arial" panose="020B0604020202020204" pitchFamily="34" charset="0"/>
                </a:rPr>
                <a:t>Supervisor and Committee Members:</a:t>
              </a:r>
            </a:p>
            <a:p>
              <a:pPr>
                <a:lnSpc>
                  <a:spcPts val="2893"/>
                </a:lnSpc>
              </a:pPr>
              <a:r>
                <a:rPr lang="en-US" sz="2067" dirty="0">
                  <a:solidFill>
                    <a:srgbClr val="003944"/>
                  </a:solidFill>
                  <a:latin typeface="Arial" panose="020B0604020202020204" pitchFamily="34" charset="0"/>
                  <a:cs typeface="Arial" panose="020B0604020202020204" pitchFamily="34" charset="0"/>
                </a:rPr>
                <a:t>Dr. Louise Winn</a:t>
              </a:r>
            </a:p>
            <a:p>
              <a:pPr>
                <a:lnSpc>
                  <a:spcPts val="2893"/>
                </a:lnSpc>
              </a:pPr>
              <a:r>
                <a:rPr lang="en-US" sz="2067" dirty="0">
                  <a:solidFill>
                    <a:srgbClr val="003944"/>
                  </a:solidFill>
                  <a:latin typeface="Arial" panose="020B0604020202020204" pitchFamily="34" charset="0"/>
                  <a:cs typeface="Arial" panose="020B0604020202020204" pitchFamily="34" charset="0"/>
                </a:rPr>
                <a:t>Dr. Christopher Nicol</a:t>
              </a:r>
            </a:p>
            <a:p>
              <a:pPr>
                <a:lnSpc>
                  <a:spcPts val="2893"/>
                </a:lnSpc>
              </a:pPr>
              <a:r>
                <a:rPr lang="en-US" sz="2067" dirty="0">
                  <a:solidFill>
                    <a:srgbClr val="003944"/>
                  </a:solidFill>
                  <a:latin typeface="Arial" panose="020B0604020202020204" pitchFamily="34" charset="0"/>
                  <a:cs typeface="Arial" panose="020B0604020202020204" pitchFamily="34" charset="0"/>
                </a:rPr>
                <a:t>Dr. Maria Aristizabal </a:t>
              </a:r>
            </a:p>
          </p:txBody>
        </p:sp>
        <p:sp>
          <p:nvSpPr>
            <p:cNvPr id="9" name="TextBox 9"/>
            <p:cNvSpPr txBox="1"/>
            <p:nvPr/>
          </p:nvSpPr>
          <p:spPr>
            <a:xfrm>
              <a:off x="0" y="3189721"/>
              <a:ext cx="5689800" cy="6917406"/>
            </a:xfrm>
            <a:prstGeom prst="rect">
              <a:avLst/>
            </a:prstGeom>
          </p:spPr>
          <p:txBody>
            <a:bodyPr lIns="0" tIns="0" rIns="0" bIns="0" rtlCol="0" anchor="t">
              <a:spAutoFit/>
            </a:bodyPr>
            <a:lstStyle/>
            <a:p>
              <a:pPr algn="just">
                <a:lnSpc>
                  <a:spcPts val="3173"/>
                </a:lnSpc>
              </a:pPr>
              <a:r>
                <a:rPr lang="en-US" sz="2266" b="1" dirty="0">
                  <a:solidFill>
                    <a:srgbClr val="003944"/>
                  </a:solidFill>
                  <a:latin typeface="Arial" panose="020B0604020202020204" pitchFamily="34" charset="0"/>
                  <a:cs typeface="Arial" panose="020B0604020202020204" pitchFamily="34" charset="0"/>
                </a:rPr>
                <a:t>Winn Lab Members:</a:t>
              </a:r>
            </a:p>
            <a:p>
              <a:pPr algn="just">
                <a:lnSpc>
                  <a:spcPts val="3173"/>
                </a:lnSpc>
              </a:pPr>
              <a:r>
                <a:rPr lang="en-US" sz="2067" dirty="0" err="1">
                  <a:solidFill>
                    <a:srgbClr val="003944"/>
                  </a:solidFill>
                  <a:latin typeface="Arial" panose="020B0604020202020204" pitchFamily="34" charset="0"/>
                  <a:cs typeface="Arial" panose="020B0604020202020204" pitchFamily="34" charset="0"/>
                </a:rPr>
                <a:t>Lihua</a:t>
              </a:r>
              <a:r>
                <a:rPr lang="en-US" sz="2067" dirty="0">
                  <a:solidFill>
                    <a:srgbClr val="003944"/>
                  </a:solidFill>
                  <a:latin typeface="Arial" panose="020B0604020202020204" pitchFamily="34" charset="0"/>
                  <a:cs typeface="Arial" panose="020B0604020202020204" pitchFamily="34" charset="0"/>
                </a:rPr>
                <a:t> Xue </a:t>
              </a:r>
            </a:p>
            <a:p>
              <a:pPr algn="just">
                <a:lnSpc>
                  <a:spcPts val="2893"/>
                </a:lnSpc>
              </a:pPr>
              <a:r>
                <a:rPr lang="en-US" sz="2067" dirty="0">
                  <a:solidFill>
                    <a:srgbClr val="003944"/>
                  </a:solidFill>
                  <a:latin typeface="Arial" panose="020B0604020202020204" pitchFamily="34" charset="0"/>
                  <a:cs typeface="Arial" panose="020B0604020202020204" pitchFamily="34" charset="0"/>
                </a:rPr>
                <a:t>Lauren Brown</a:t>
              </a:r>
            </a:p>
            <a:p>
              <a:pPr algn="just">
                <a:lnSpc>
                  <a:spcPts val="2893"/>
                </a:lnSpc>
              </a:pPr>
              <a:r>
                <a:rPr lang="en-US" sz="2067" dirty="0">
                  <a:solidFill>
                    <a:srgbClr val="003944"/>
                  </a:solidFill>
                  <a:latin typeface="Arial" panose="020B0604020202020204" pitchFamily="34" charset="0"/>
                  <a:cs typeface="Arial" panose="020B0604020202020204" pitchFamily="34" charset="0"/>
                </a:rPr>
                <a:t>Megan Cull</a:t>
              </a:r>
            </a:p>
            <a:p>
              <a:pPr algn="just">
                <a:lnSpc>
                  <a:spcPts val="2893"/>
                </a:lnSpc>
              </a:pPr>
              <a:r>
                <a:rPr lang="en-US" sz="2067" dirty="0">
                  <a:solidFill>
                    <a:srgbClr val="003944"/>
                  </a:solidFill>
                  <a:latin typeface="Arial" panose="020B0604020202020204" pitchFamily="34" charset="0"/>
                  <a:cs typeface="Arial" panose="020B0604020202020204" pitchFamily="34" charset="0"/>
                </a:rPr>
                <a:t>Katryna Seabrook</a:t>
              </a:r>
            </a:p>
            <a:p>
              <a:pPr algn="just">
                <a:lnSpc>
                  <a:spcPts val="2893"/>
                </a:lnSpc>
              </a:pPr>
              <a:r>
                <a:rPr lang="en-US" sz="2067" dirty="0">
                  <a:solidFill>
                    <a:srgbClr val="003944"/>
                  </a:solidFill>
                  <a:latin typeface="Arial" panose="020B0604020202020204" pitchFamily="34" charset="0"/>
                  <a:cs typeface="Arial" panose="020B0604020202020204" pitchFamily="34" charset="0"/>
                </a:rPr>
                <a:t>Perri Grant</a:t>
              </a:r>
            </a:p>
            <a:p>
              <a:pPr algn="just">
                <a:lnSpc>
                  <a:spcPts val="2893"/>
                </a:lnSpc>
              </a:pPr>
              <a:r>
                <a:rPr lang="en-US" sz="2067" dirty="0">
                  <a:solidFill>
                    <a:srgbClr val="003944"/>
                  </a:solidFill>
                  <a:latin typeface="Arial" panose="020B0604020202020204" pitchFamily="34" charset="0"/>
                  <a:cs typeface="Arial" panose="020B0604020202020204" pitchFamily="34" charset="0"/>
                </a:rPr>
                <a:t>Delaine Pereira</a:t>
              </a:r>
            </a:p>
            <a:p>
              <a:pPr algn="just">
                <a:lnSpc>
                  <a:spcPts val="3173"/>
                </a:lnSpc>
              </a:pPr>
              <a:endParaRPr lang="en-US" sz="2067" dirty="0">
                <a:solidFill>
                  <a:srgbClr val="003944"/>
                </a:solidFill>
                <a:latin typeface="Arial" panose="020B0604020202020204" pitchFamily="34" charset="0"/>
                <a:cs typeface="Arial" panose="020B0604020202020204" pitchFamily="34" charset="0"/>
              </a:endParaRPr>
            </a:p>
            <a:p>
              <a:pPr algn="just">
                <a:lnSpc>
                  <a:spcPts val="3173"/>
                </a:lnSpc>
              </a:pPr>
              <a:endParaRPr lang="en-US" sz="2067" dirty="0">
                <a:solidFill>
                  <a:srgbClr val="003944"/>
                </a:solidFill>
                <a:latin typeface="Arial" panose="020B0604020202020204" pitchFamily="34" charset="0"/>
                <a:cs typeface="Arial" panose="020B0604020202020204" pitchFamily="34" charset="0"/>
              </a:endParaRPr>
            </a:p>
          </p:txBody>
        </p:sp>
      </p:grpSp>
      <p:sp>
        <p:nvSpPr>
          <p:cNvPr id="4" name="Slide Number Placeholder 3">
            <a:extLst>
              <a:ext uri="{FF2B5EF4-FFF2-40B4-BE49-F238E27FC236}">
                <a16:creationId xmlns:a16="http://schemas.microsoft.com/office/drawing/2014/main" id="{FD01A35B-D173-D944-8E46-9355600E7098}"/>
              </a:ext>
            </a:extLst>
          </p:cNvPr>
          <p:cNvSpPr>
            <a:spLocks noGrp="1"/>
          </p:cNvSpPr>
          <p:nvPr>
            <p:ph type="sldNum" sz="quarter" idx="12"/>
          </p:nvPr>
        </p:nvSpPr>
        <p:spPr/>
        <p:txBody>
          <a:bodyPr/>
          <a:lstStyle/>
          <a:p>
            <a:fld id="{0CE06C9F-475F-9049-AEC4-DBDA6AF9E419}" type="slidenum">
              <a:rPr lang="en-US" smtClean="0"/>
              <a:t>25</a:t>
            </a:fld>
            <a:endParaRPr lang="en-US"/>
          </a:p>
        </p:txBody>
      </p:sp>
      <p:pic>
        <p:nvPicPr>
          <p:cNvPr id="12" name="Picture 11" descr="A group of women standing together&#10;&#10;Description automatically generated">
            <a:extLst>
              <a:ext uri="{FF2B5EF4-FFF2-40B4-BE49-F238E27FC236}">
                <a16:creationId xmlns:a16="http://schemas.microsoft.com/office/drawing/2014/main" id="{954D6295-0090-654E-AD12-A6E44473DE61}"/>
              </a:ext>
            </a:extLst>
          </p:cNvPr>
          <p:cNvPicPr>
            <a:picLocks noChangeAspect="1"/>
          </p:cNvPicPr>
          <p:nvPr/>
        </p:nvPicPr>
        <p:blipFill>
          <a:blip r:embed="rId5"/>
          <a:stretch>
            <a:fillRect/>
          </a:stretch>
        </p:blipFill>
        <p:spPr>
          <a:xfrm>
            <a:off x="6998208" y="1452542"/>
            <a:ext cx="4480170" cy="3360128"/>
          </a:xfrm>
          <a:prstGeom prst="rect">
            <a:avLst/>
          </a:prstGeom>
        </p:spPr>
      </p:pic>
    </p:spTree>
    <p:extLst>
      <p:ext uri="{BB962C8B-B14F-4D97-AF65-F5344CB8AC3E}">
        <p14:creationId xmlns:p14="http://schemas.microsoft.com/office/powerpoint/2010/main" val="2315104557"/>
      </p:ext>
    </p:extLst>
  </p:cSld>
  <p:clrMapOvr>
    <a:masterClrMapping/>
  </p:clrMapOvr>
  <mc:AlternateContent xmlns:mc="http://schemas.openxmlformats.org/markup-compatibility/2006" xmlns:p14="http://schemas.microsoft.com/office/powerpoint/2010/main">
    <mc:Choice Requires="p14">
      <p:transition spd="slow" p14:dur="2000" advTm="652"/>
    </mc:Choice>
    <mc:Fallback xmlns="">
      <p:transition spd="slow" advTm="652"/>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1504E1-8730-04AD-AACE-BC492F18B5F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E66FF81-B695-5D87-1CF4-2A0CC39532AB}"/>
              </a:ext>
            </a:extLst>
          </p:cNvPr>
          <p:cNvSpPr>
            <a:spLocks noGrp="1"/>
          </p:cNvSpPr>
          <p:nvPr>
            <p:ph type="title"/>
          </p:nvPr>
        </p:nvSpPr>
        <p:spPr/>
        <p:txBody>
          <a:bodyPr/>
          <a:lstStyle/>
          <a:p>
            <a:r>
              <a:rPr lang="en-US" dirty="0"/>
              <a:t>The Big Picture</a:t>
            </a:r>
          </a:p>
        </p:txBody>
      </p:sp>
      <p:sp>
        <p:nvSpPr>
          <p:cNvPr id="3" name="Content Placeholder 2">
            <a:extLst>
              <a:ext uri="{FF2B5EF4-FFF2-40B4-BE49-F238E27FC236}">
                <a16:creationId xmlns:a16="http://schemas.microsoft.com/office/drawing/2014/main" id="{1B9A828F-7AA3-4AEC-4B0F-C2529C45D4E2}"/>
              </a:ext>
            </a:extLst>
          </p:cNvPr>
          <p:cNvSpPr>
            <a:spLocks noGrp="1"/>
          </p:cNvSpPr>
          <p:nvPr>
            <p:ph idx="1"/>
          </p:nvPr>
        </p:nvSpPr>
        <p:spPr>
          <a:xfrm>
            <a:off x="838200" y="1546225"/>
            <a:ext cx="10515600" cy="4351338"/>
          </a:xfrm>
        </p:spPr>
        <p:txBody>
          <a:bodyPr>
            <a:normAutofit/>
          </a:bodyPr>
          <a:lstStyle/>
          <a:p>
            <a:pPr marL="0" indent="0">
              <a:buNone/>
            </a:pPr>
            <a:r>
              <a:rPr lang="en-US" sz="2400" b="1" dirty="0">
                <a:solidFill>
                  <a:schemeClr val="accent1"/>
                </a:solidFill>
              </a:rPr>
              <a:t>Why?</a:t>
            </a:r>
          </a:p>
          <a:p>
            <a:pPr lvl="1"/>
            <a:r>
              <a:rPr lang="en-US" sz="2000" dirty="0"/>
              <a:t>Embryonic development is a </a:t>
            </a:r>
            <a:r>
              <a:rPr lang="en-US" sz="2000" i="1" dirty="0">
                <a:solidFill>
                  <a:schemeClr val="accent1"/>
                </a:solidFill>
              </a:rPr>
              <a:t>window of susceptibility </a:t>
            </a:r>
            <a:r>
              <a:rPr lang="en-US" sz="2000" dirty="0"/>
              <a:t>to environmental exposures.</a:t>
            </a:r>
            <a:endParaRPr lang="en-US" sz="2000" i="1" dirty="0">
              <a:solidFill>
                <a:schemeClr val="accent1"/>
              </a:solidFill>
            </a:endParaRPr>
          </a:p>
          <a:p>
            <a:pPr lvl="1"/>
            <a:endParaRPr lang="en-US" sz="2000" dirty="0"/>
          </a:p>
          <a:p>
            <a:pPr marL="0" indent="0">
              <a:buNone/>
            </a:pPr>
            <a:endParaRPr lang="en-US" sz="2400" dirty="0"/>
          </a:p>
          <a:p>
            <a:pPr marL="0" indent="0">
              <a:buNone/>
            </a:pPr>
            <a:endParaRPr lang="en-US" sz="2400" dirty="0"/>
          </a:p>
          <a:p>
            <a:pPr marL="0" indent="0">
              <a:buNone/>
            </a:pPr>
            <a:endParaRPr lang="en-US" sz="2400" dirty="0"/>
          </a:p>
        </p:txBody>
      </p:sp>
      <p:sp>
        <p:nvSpPr>
          <p:cNvPr id="6" name="Rectangle 5">
            <a:extLst>
              <a:ext uri="{FF2B5EF4-FFF2-40B4-BE49-F238E27FC236}">
                <a16:creationId xmlns:a16="http://schemas.microsoft.com/office/drawing/2014/main" id="{D6306BB5-0AFF-1349-7B31-9617414FE4AC}"/>
              </a:ext>
            </a:extLst>
          </p:cNvPr>
          <p:cNvSpPr/>
          <p:nvPr/>
        </p:nvSpPr>
        <p:spPr>
          <a:xfrm>
            <a:off x="4460359" y="3185539"/>
            <a:ext cx="6143693" cy="225661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close-up of a circuit board&#10;&#10;AI-generated content may be incorrect.">
            <a:extLst>
              <a:ext uri="{FF2B5EF4-FFF2-40B4-BE49-F238E27FC236}">
                <a16:creationId xmlns:a16="http://schemas.microsoft.com/office/drawing/2014/main" id="{86ABEF74-AACA-AFC4-56E5-9406FEB18CF3}"/>
              </a:ext>
            </a:extLst>
          </p:cNvPr>
          <p:cNvPicPr>
            <a:picLocks noChangeAspect="1"/>
          </p:cNvPicPr>
          <p:nvPr/>
        </p:nvPicPr>
        <p:blipFill>
          <a:blip r:embed="rId3"/>
          <a:stretch>
            <a:fillRect/>
          </a:stretch>
        </p:blipFill>
        <p:spPr>
          <a:xfrm>
            <a:off x="2186608" y="4372137"/>
            <a:ext cx="7818783" cy="2485863"/>
          </a:xfrm>
          <a:prstGeom prst="rect">
            <a:avLst/>
          </a:prstGeom>
        </p:spPr>
      </p:pic>
      <p:sp>
        <p:nvSpPr>
          <p:cNvPr id="7" name="Rectangle 6">
            <a:extLst>
              <a:ext uri="{FF2B5EF4-FFF2-40B4-BE49-F238E27FC236}">
                <a16:creationId xmlns:a16="http://schemas.microsoft.com/office/drawing/2014/main" id="{A48F0A28-7C37-D172-F7AD-32D18E727730}"/>
              </a:ext>
            </a:extLst>
          </p:cNvPr>
          <p:cNvSpPr/>
          <p:nvPr/>
        </p:nvSpPr>
        <p:spPr>
          <a:xfrm>
            <a:off x="3944903" y="4236257"/>
            <a:ext cx="6060488" cy="239249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209321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528F32-7B22-2173-0F67-9C41FA00CD5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0E3CF1-C5BA-C570-5DE4-FF6CBB3F43BD}"/>
              </a:ext>
            </a:extLst>
          </p:cNvPr>
          <p:cNvSpPr>
            <a:spLocks noGrp="1"/>
          </p:cNvSpPr>
          <p:nvPr>
            <p:ph type="title"/>
          </p:nvPr>
        </p:nvSpPr>
        <p:spPr/>
        <p:txBody>
          <a:bodyPr/>
          <a:lstStyle/>
          <a:p>
            <a:r>
              <a:rPr lang="en-US" dirty="0"/>
              <a:t>The Big Picture</a:t>
            </a:r>
          </a:p>
        </p:txBody>
      </p:sp>
      <p:sp>
        <p:nvSpPr>
          <p:cNvPr id="3" name="Content Placeholder 2">
            <a:extLst>
              <a:ext uri="{FF2B5EF4-FFF2-40B4-BE49-F238E27FC236}">
                <a16:creationId xmlns:a16="http://schemas.microsoft.com/office/drawing/2014/main" id="{8C5B4E27-DE3F-48A2-A02C-DEF10A6AA88D}"/>
              </a:ext>
            </a:extLst>
          </p:cNvPr>
          <p:cNvSpPr>
            <a:spLocks noGrp="1"/>
          </p:cNvSpPr>
          <p:nvPr>
            <p:ph idx="1"/>
          </p:nvPr>
        </p:nvSpPr>
        <p:spPr>
          <a:xfrm>
            <a:off x="838200" y="1546225"/>
            <a:ext cx="10515600" cy="4351338"/>
          </a:xfrm>
        </p:spPr>
        <p:txBody>
          <a:bodyPr>
            <a:normAutofit/>
          </a:bodyPr>
          <a:lstStyle/>
          <a:p>
            <a:pPr marL="0" indent="0">
              <a:buNone/>
            </a:pPr>
            <a:r>
              <a:rPr lang="en-US" sz="2400" b="1" dirty="0">
                <a:solidFill>
                  <a:schemeClr val="accent1"/>
                </a:solidFill>
              </a:rPr>
              <a:t>Why?</a:t>
            </a:r>
          </a:p>
          <a:p>
            <a:pPr lvl="1"/>
            <a:r>
              <a:rPr lang="en-US" sz="2000" dirty="0"/>
              <a:t>Embryonic development is a </a:t>
            </a:r>
            <a:r>
              <a:rPr lang="en-US" sz="2000" i="1" dirty="0">
                <a:solidFill>
                  <a:schemeClr val="accent1"/>
                </a:solidFill>
              </a:rPr>
              <a:t>window of susceptibility </a:t>
            </a:r>
            <a:r>
              <a:rPr lang="en-US" sz="2000" dirty="0"/>
              <a:t>to environmental exposures.</a:t>
            </a:r>
            <a:endParaRPr lang="en-US" sz="2000" i="1" dirty="0">
              <a:solidFill>
                <a:schemeClr val="accent1"/>
              </a:solidFill>
            </a:endParaRPr>
          </a:p>
          <a:p>
            <a:pPr lvl="1"/>
            <a:r>
              <a:rPr lang="en-US" sz="2000" dirty="0"/>
              <a:t>Growth and development is a highly regulated process, disruptions can have profound influences on health. </a:t>
            </a:r>
          </a:p>
          <a:p>
            <a:pPr lvl="1"/>
            <a:endParaRPr lang="en-US" sz="2000" dirty="0"/>
          </a:p>
          <a:p>
            <a:pPr marL="0" indent="0">
              <a:buNone/>
            </a:pPr>
            <a:endParaRPr lang="en-US" sz="2400" dirty="0"/>
          </a:p>
          <a:p>
            <a:pPr marL="0" indent="0">
              <a:buNone/>
            </a:pPr>
            <a:endParaRPr lang="en-US" sz="2400" dirty="0"/>
          </a:p>
          <a:p>
            <a:pPr marL="0" indent="0">
              <a:buNone/>
            </a:pPr>
            <a:endParaRPr lang="en-US" sz="2400" dirty="0"/>
          </a:p>
        </p:txBody>
      </p:sp>
      <p:sp>
        <p:nvSpPr>
          <p:cNvPr id="7" name="Rectangle 6">
            <a:extLst>
              <a:ext uri="{FF2B5EF4-FFF2-40B4-BE49-F238E27FC236}">
                <a16:creationId xmlns:a16="http://schemas.microsoft.com/office/drawing/2014/main" id="{49AB5612-7320-5267-E356-3F07F595CAAF}"/>
              </a:ext>
            </a:extLst>
          </p:cNvPr>
          <p:cNvSpPr/>
          <p:nvPr/>
        </p:nvSpPr>
        <p:spPr>
          <a:xfrm>
            <a:off x="8309114" y="3732799"/>
            <a:ext cx="2464904" cy="261499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close-up of a circuit board&#10;&#10;AI-generated content may be incorrect.">
            <a:extLst>
              <a:ext uri="{FF2B5EF4-FFF2-40B4-BE49-F238E27FC236}">
                <a16:creationId xmlns:a16="http://schemas.microsoft.com/office/drawing/2014/main" id="{19F681D1-6D2E-BD75-040F-C29A7F09AA2C}"/>
              </a:ext>
            </a:extLst>
          </p:cNvPr>
          <p:cNvPicPr>
            <a:picLocks noChangeAspect="1"/>
          </p:cNvPicPr>
          <p:nvPr/>
        </p:nvPicPr>
        <p:blipFill>
          <a:blip r:embed="rId3"/>
          <a:stretch>
            <a:fillRect/>
          </a:stretch>
        </p:blipFill>
        <p:spPr>
          <a:xfrm>
            <a:off x="2186608" y="4372137"/>
            <a:ext cx="7818783" cy="2485863"/>
          </a:xfrm>
          <a:prstGeom prst="rect">
            <a:avLst/>
          </a:prstGeom>
        </p:spPr>
      </p:pic>
      <p:sp>
        <p:nvSpPr>
          <p:cNvPr id="9" name="Rectangle 8">
            <a:extLst>
              <a:ext uri="{FF2B5EF4-FFF2-40B4-BE49-F238E27FC236}">
                <a16:creationId xmlns:a16="http://schemas.microsoft.com/office/drawing/2014/main" id="{89A034A6-A95C-88B4-1D8D-3C114882C8BB}"/>
              </a:ext>
            </a:extLst>
          </p:cNvPr>
          <p:cNvSpPr/>
          <p:nvPr/>
        </p:nvSpPr>
        <p:spPr>
          <a:xfrm>
            <a:off x="7924799" y="4236257"/>
            <a:ext cx="2080591" cy="239249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95598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1B9CBC-5907-1C25-4010-91F819F5986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2DC781A-6CAD-EC59-D6B3-C2651D62ABA6}"/>
              </a:ext>
            </a:extLst>
          </p:cNvPr>
          <p:cNvSpPr>
            <a:spLocks noGrp="1"/>
          </p:cNvSpPr>
          <p:nvPr>
            <p:ph type="title"/>
          </p:nvPr>
        </p:nvSpPr>
        <p:spPr/>
        <p:txBody>
          <a:bodyPr/>
          <a:lstStyle/>
          <a:p>
            <a:r>
              <a:rPr lang="en-US" dirty="0"/>
              <a:t>The Big Picture</a:t>
            </a:r>
          </a:p>
        </p:txBody>
      </p:sp>
      <p:sp>
        <p:nvSpPr>
          <p:cNvPr id="3" name="Content Placeholder 2">
            <a:extLst>
              <a:ext uri="{FF2B5EF4-FFF2-40B4-BE49-F238E27FC236}">
                <a16:creationId xmlns:a16="http://schemas.microsoft.com/office/drawing/2014/main" id="{48C2B882-4D65-905F-0AF4-D29E70869EA6}"/>
              </a:ext>
            </a:extLst>
          </p:cNvPr>
          <p:cNvSpPr>
            <a:spLocks noGrp="1"/>
          </p:cNvSpPr>
          <p:nvPr>
            <p:ph idx="1"/>
          </p:nvPr>
        </p:nvSpPr>
        <p:spPr>
          <a:xfrm>
            <a:off x="838200" y="1546225"/>
            <a:ext cx="10515600" cy="4351338"/>
          </a:xfrm>
        </p:spPr>
        <p:txBody>
          <a:bodyPr>
            <a:normAutofit/>
          </a:bodyPr>
          <a:lstStyle/>
          <a:p>
            <a:pPr marL="0" indent="0">
              <a:buNone/>
            </a:pPr>
            <a:r>
              <a:rPr lang="en-US" sz="2400" b="1" dirty="0">
                <a:solidFill>
                  <a:schemeClr val="accent1"/>
                </a:solidFill>
              </a:rPr>
              <a:t>Why?</a:t>
            </a:r>
          </a:p>
          <a:p>
            <a:pPr lvl="1"/>
            <a:r>
              <a:rPr lang="en-US" sz="2000" dirty="0"/>
              <a:t>Embryonic development is a </a:t>
            </a:r>
            <a:r>
              <a:rPr lang="en-US" sz="2000" i="1" dirty="0">
                <a:solidFill>
                  <a:schemeClr val="accent1"/>
                </a:solidFill>
              </a:rPr>
              <a:t>window of susceptibility </a:t>
            </a:r>
            <a:r>
              <a:rPr lang="en-US" sz="2000" dirty="0"/>
              <a:t>to environmental exposures.</a:t>
            </a:r>
            <a:endParaRPr lang="en-US" sz="2000" i="1" dirty="0">
              <a:solidFill>
                <a:schemeClr val="accent1"/>
              </a:solidFill>
            </a:endParaRPr>
          </a:p>
          <a:p>
            <a:pPr lvl="1"/>
            <a:r>
              <a:rPr lang="en-US" sz="2000" dirty="0"/>
              <a:t>Growth and development is a highly regulated process, disruptions can have profound influences on health. </a:t>
            </a:r>
          </a:p>
          <a:p>
            <a:pPr lvl="1"/>
            <a:r>
              <a:rPr lang="en-US" sz="2000" dirty="0"/>
              <a:t>Human and environmental health are intricately linked!</a:t>
            </a:r>
          </a:p>
          <a:p>
            <a:pPr lvl="1"/>
            <a:endParaRPr lang="en-US" sz="2000" dirty="0"/>
          </a:p>
          <a:p>
            <a:pPr marL="0" indent="0">
              <a:buNone/>
            </a:pPr>
            <a:endParaRPr lang="en-US" sz="2400" dirty="0"/>
          </a:p>
          <a:p>
            <a:pPr marL="0" indent="0">
              <a:buNone/>
            </a:pPr>
            <a:endParaRPr lang="en-US" sz="2400" dirty="0"/>
          </a:p>
          <a:p>
            <a:pPr marL="0" indent="0">
              <a:buNone/>
            </a:pPr>
            <a:endParaRPr lang="en-US" sz="2400" dirty="0"/>
          </a:p>
        </p:txBody>
      </p:sp>
      <p:pic>
        <p:nvPicPr>
          <p:cNvPr id="4" name="Picture 3" descr="A close-up of a circuit board&#10;&#10;AI-generated content may be incorrect.">
            <a:extLst>
              <a:ext uri="{FF2B5EF4-FFF2-40B4-BE49-F238E27FC236}">
                <a16:creationId xmlns:a16="http://schemas.microsoft.com/office/drawing/2014/main" id="{9370EF08-8C19-4AEE-770C-137A4D222EC4}"/>
              </a:ext>
            </a:extLst>
          </p:cNvPr>
          <p:cNvPicPr>
            <a:picLocks noChangeAspect="1"/>
          </p:cNvPicPr>
          <p:nvPr/>
        </p:nvPicPr>
        <p:blipFill>
          <a:blip r:embed="rId3"/>
          <a:stretch>
            <a:fillRect/>
          </a:stretch>
        </p:blipFill>
        <p:spPr>
          <a:xfrm>
            <a:off x="2186608" y="4372137"/>
            <a:ext cx="7818783" cy="2485863"/>
          </a:xfrm>
          <a:prstGeom prst="rect">
            <a:avLst/>
          </a:prstGeom>
        </p:spPr>
      </p:pic>
    </p:spTree>
    <p:extLst>
      <p:ext uri="{BB962C8B-B14F-4D97-AF65-F5344CB8AC3E}">
        <p14:creationId xmlns:p14="http://schemas.microsoft.com/office/powerpoint/2010/main" val="37126563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4B07E7-86F2-246D-F9D7-71B83154ECF5}"/>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DD4D979-E678-6AAC-BFFE-6CA6DE45990C}"/>
              </a:ext>
            </a:extLst>
          </p:cNvPr>
          <p:cNvSpPr>
            <a:spLocks noGrp="1"/>
          </p:cNvSpPr>
          <p:nvPr>
            <p:ph idx="1"/>
          </p:nvPr>
        </p:nvSpPr>
        <p:spPr>
          <a:xfrm>
            <a:off x="1109662" y="1145503"/>
            <a:ext cx="10955032" cy="4351338"/>
          </a:xfrm>
        </p:spPr>
        <p:txBody>
          <a:bodyPr>
            <a:normAutofit/>
          </a:bodyPr>
          <a:lstStyle/>
          <a:p>
            <a:pPr marL="0" indent="0">
              <a:buNone/>
            </a:pPr>
            <a:r>
              <a:rPr lang="en-CA" sz="2400" b="1" dirty="0">
                <a:solidFill>
                  <a:schemeClr val="accent1"/>
                </a:solidFill>
              </a:rPr>
              <a:t>D</a:t>
            </a:r>
            <a:r>
              <a:rPr lang="en-CA" sz="2400" b="1" i="0" dirty="0">
                <a:solidFill>
                  <a:schemeClr val="accent1"/>
                </a:solidFill>
                <a:effectLst/>
              </a:rPr>
              <a:t>evelopmental </a:t>
            </a:r>
            <a:r>
              <a:rPr lang="en-CA" sz="2400" b="1" dirty="0">
                <a:solidFill>
                  <a:schemeClr val="accent1"/>
                </a:solidFill>
              </a:rPr>
              <a:t>O</a:t>
            </a:r>
            <a:r>
              <a:rPr lang="en-CA" sz="2400" b="1" i="0" dirty="0">
                <a:solidFill>
                  <a:schemeClr val="accent1"/>
                </a:solidFill>
                <a:effectLst/>
              </a:rPr>
              <a:t>rigins of Health and </a:t>
            </a:r>
            <a:r>
              <a:rPr lang="en-CA" sz="2400" b="1" dirty="0">
                <a:solidFill>
                  <a:schemeClr val="accent1"/>
                </a:solidFill>
              </a:rPr>
              <a:t>D</a:t>
            </a:r>
            <a:r>
              <a:rPr lang="en-CA" sz="2400" b="1" i="0" dirty="0">
                <a:solidFill>
                  <a:schemeClr val="accent1"/>
                </a:solidFill>
                <a:effectLst/>
              </a:rPr>
              <a:t>isease (</a:t>
            </a:r>
            <a:r>
              <a:rPr lang="en-CA" sz="2400" b="1" i="0" dirty="0" err="1">
                <a:solidFill>
                  <a:schemeClr val="accent1"/>
                </a:solidFill>
                <a:effectLst/>
              </a:rPr>
              <a:t>DOHaD</a:t>
            </a:r>
            <a:r>
              <a:rPr lang="en-CA" sz="2400" b="1" i="0" dirty="0">
                <a:solidFill>
                  <a:schemeClr val="accent1"/>
                </a:solidFill>
                <a:effectLst/>
              </a:rPr>
              <a:t>) Hypothesis</a:t>
            </a:r>
            <a:r>
              <a:rPr lang="en-CA" sz="2400" dirty="0">
                <a:solidFill>
                  <a:srgbClr val="1F1F1F"/>
                </a:solidFill>
              </a:rPr>
              <a:t>: </a:t>
            </a:r>
          </a:p>
          <a:p>
            <a:pPr marL="0" indent="0">
              <a:buNone/>
            </a:pPr>
            <a:r>
              <a:rPr lang="en-CA" sz="2400" b="0" i="0" dirty="0">
                <a:solidFill>
                  <a:srgbClr val="1F1F1F"/>
                </a:solidFill>
                <a:effectLst/>
              </a:rPr>
              <a:t>A </a:t>
            </a:r>
            <a:r>
              <a:rPr lang="en-CA" sz="2400" dirty="0">
                <a:solidFill>
                  <a:srgbClr val="1F1F1F"/>
                </a:solidFill>
              </a:rPr>
              <a:t>widely researched and increasingly accepted hypothesis that </a:t>
            </a:r>
            <a:r>
              <a:rPr lang="en-CA" sz="2400" b="0" i="0" dirty="0">
                <a:solidFill>
                  <a:srgbClr val="1F1F1F"/>
                </a:solidFill>
                <a:effectLst/>
              </a:rPr>
              <a:t>links environmental conditions of early life to health and disease risk later in life.</a:t>
            </a:r>
          </a:p>
          <a:p>
            <a:pPr marL="0" indent="0">
              <a:buNone/>
            </a:pPr>
            <a:endParaRPr lang="en-CA" sz="2400" dirty="0">
              <a:solidFill>
                <a:srgbClr val="1F1F1F"/>
              </a:solidFill>
            </a:endParaRPr>
          </a:p>
          <a:p>
            <a:r>
              <a:rPr lang="en-CA" sz="2400" b="0" i="0" dirty="0">
                <a:solidFill>
                  <a:srgbClr val="1F1F1F"/>
                </a:solidFill>
                <a:effectLst/>
              </a:rPr>
              <a:t>Many different mechanisms…</a:t>
            </a:r>
          </a:p>
          <a:p>
            <a:pPr marL="0" indent="0">
              <a:buNone/>
            </a:pPr>
            <a:endParaRPr lang="en-US" sz="2400" dirty="0"/>
          </a:p>
          <a:p>
            <a:pPr marL="0" indent="0">
              <a:buNone/>
            </a:pPr>
            <a:endParaRPr lang="en-US" sz="2400" dirty="0"/>
          </a:p>
        </p:txBody>
      </p:sp>
      <p:pic>
        <p:nvPicPr>
          <p:cNvPr id="4" name="Picture 3" descr="A close-up of a circuit board&#10;&#10;AI-generated content may be incorrect.">
            <a:extLst>
              <a:ext uri="{FF2B5EF4-FFF2-40B4-BE49-F238E27FC236}">
                <a16:creationId xmlns:a16="http://schemas.microsoft.com/office/drawing/2014/main" id="{75148553-200D-223B-3313-AB1AFAF6DF46}"/>
              </a:ext>
            </a:extLst>
          </p:cNvPr>
          <p:cNvPicPr>
            <a:picLocks noChangeAspect="1"/>
          </p:cNvPicPr>
          <p:nvPr/>
        </p:nvPicPr>
        <p:blipFill>
          <a:blip r:embed="rId3"/>
          <a:stretch>
            <a:fillRect/>
          </a:stretch>
        </p:blipFill>
        <p:spPr>
          <a:xfrm>
            <a:off x="566431" y="4528419"/>
            <a:ext cx="5842306" cy="1857472"/>
          </a:xfrm>
          <a:prstGeom prst="rect">
            <a:avLst/>
          </a:prstGeom>
        </p:spPr>
      </p:pic>
      <p:pic>
        <p:nvPicPr>
          <p:cNvPr id="5" name="Picture 2" descr="Six Stages Human Life Cycle Birth 库存矢量图（免版税）1772007914 | Shutterstock">
            <a:extLst>
              <a:ext uri="{FF2B5EF4-FFF2-40B4-BE49-F238E27FC236}">
                <a16:creationId xmlns:a16="http://schemas.microsoft.com/office/drawing/2014/main" id="{A4B93FD3-D314-C2BF-BBAD-4989BD1557F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9290"/>
          <a:stretch/>
        </p:blipFill>
        <p:spPr bwMode="auto">
          <a:xfrm>
            <a:off x="6967232" y="4818855"/>
            <a:ext cx="4826000" cy="1674020"/>
          </a:xfrm>
          <a:prstGeom prst="rect">
            <a:avLst/>
          </a:prstGeom>
          <a:noFill/>
          <a:extLst>
            <a:ext uri="{909E8E84-426E-40DD-AFC4-6F175D3DCCD1}">
              <a14:hiddenFill xmlns:a14="http://schemas.microsoft.com/office/drawing/2010/main">
                <a:solidFill>
                  <a:srgbClr val="FFFFFF"/>
                </a:solidFill>
              </a14:hiddenFill>
            </a:ext>
          </a:extLst>
        </p:spPr>
      </p:pic>
      <p:sp>
        <p:nvSpPr>
          <p:cNvPr id="6" name="Rounded Rectangle 5">
            <a:extLst>
              <a:ext uri="{FF2B5EF4-FFF2-40B4-BE49-F238E27FC236}">
                <a16:creationId xmlns:a16="http://schemas.microsoft.com/office/drawing/2014/main" id="{7180EC87-3DC4-3726-1E0F-3761A91C5596}"/>
              </a:ext>
            </a:extLst>
          </p:cNvPr>
          <p:cNvSpPr/>
          <p:nvPr/>
        </p:nvSpPr>
        <p:spPr>
          <a:xfrm>
            <a:off x="981075" y="927893"/>
            <a:ext cx="10229850" cy="1674020"/>
          </a:xfrm>
          <a:prstGeom prst="roundRect">
            <a:avLst/>
          </a:prstGeom>
          <a:noFill/>
          <a:ln w="117475">
            <a:solidFill>
              <a:schemeClr val="accent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757725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E527F4-48E8-1422-B1BD-DA6296BBC91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9A3C725-7CEA-8AF5-986C-0D5355CF1BB0}"/>
              </a:ext>
            </a:extLst>
          </p:cNvPr>
          <p:cNvSpPr>
            <a:spLocks noGrp="1"/>
          </p:cNvSpPr>
          <p:nvPr>
            <p:ph type="title"/>
          </p:nvPr>
        </p:nvSpPr>
        <p:spPr/>
        <p:txBody>
          <a:bodyPr/>
          <a:lstStyle/>
          <a:p>
            <a:r>
              <a:rPr lang="en-US" dirty="0"/>
              <a:t>Epigenetics </a:t>
            </a:r>
          </a:p>
        </p:txBody>
      </p:sp>
      <p:pic>
        <p:nvPicPr>
          <p:cNvPr id="4" name="Picture 2" descr="Epigenetics: Fundamentals, History, and Examples | What is Epigenetics?">
            <a:extLst>
              <a:ext uri="{FF2B5EF4-FFF2-40B4-BE49-F238E27FC236}">
                <a16:creationId xmlns:a16="http://schemas.microsoft.com/office/drawing/2014/main" id="{C54FB14E-9BC8-8875-98D8-90A09EC662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98436" y="91110"/>
            <a:ext cx="6493564" cy="3469030"/>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CFC43DFF-BF11-8053-B0D4-A8A80B66EA23}"/>
              </a:ext>
            </a:extLst>
          </p:cNvPr>
          <p:cNvSpPr>
            <a:spLocks noGrp="1"/>
          </p:cNvSpPr>
          <p:nvPr>
            <p:ph idx="1"/>
          </p:nvPr>
        </p:nvSpPr>
        <p:spPr>
          <a:xfrm>
            <a:off x="838200" y="1825625"/>
            <a:ext cx="5105400" cy="4351338"/>
          </a:xfrm>
        </p:spPr>
        <p:txBody>
          <a:bodyPr>
            <a:normAutofit/>
          </a:bodyPr>
          <a:lstStyle/>
          <a:p>
            <a:r>
              <a:rPr lang="en-CA" sz="2400" dirty="0"/>
              <a:t>Influences gene expression (amongst many other roles) without changing the DNA sequence via chemical modifications to DNA structure. </a:t>
            </a:r>
          </a:p>
          <a:p>
            <a:endParaRPr lang="en-US" sz="2400" dirty="0"/>
          </a:p>
        </p:txBody>
      </p:sp>
      <p:pic>
        <p:nvPicPr>
          <p:cNvPr id="7" name="Graphic 6" descr="Storytelling with solid fill">
            <a:extLst>
              <a:ext uri="{FF2B5EF4-FFF2-40B4-BE49-F238E27FC236}">
                <a16:creationId xmlns:a16="http://schemas.microsoft.com/office/drawing/2014/main" id="{FB38DAD7-3964-7235-E246-ED517B059D7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33465" y="4200525"/>
            <a:ext cx="914400" cy="914400"/>
          </a:xfrm>
          <a:prstGeom prst="rect">
            <a:avLst/>
          </a:prstGeom>
        </p:spPr>
      </p:pic>
      <p:sp>
        <p:nvSpPr>
          <p:cNvPr id="8" name="TextBox 7">
            <a:extLst>
              <a:ext uri="{FF2B5EF4-FFF2-40B4-BE49-F238E27FC236}">
                <a16:creationId xmlns:a16="http://schemas.microsoft.com/office/drawing/2014/main" id="{705305A2-C4B2-5BF2-6390-4D6466EA6826}"/>
              </a:ext>
            </a:extLst>
          </p:cNvPr>
          <p:cNvSpPr txBox="1"/>
          <p:nvPr/>
        </p:nvSpPr>
        <p:spPr>
          <a:xfrm>
            <a:off x="2000251" y="4411351"/>
            <a:ext cx="9029700" cy="914400"/>
          </a:xfrm>
          <a:prstGeom prst="rect">
            <a:avLst/>
          </a:prstGeom>
          <a:noFill/>
        </p:spPr>
        <p:txBody>
          <a:bodyPr wrap="square" rtlCol="0">
            <a:spAutoFit/>
          </a:bodyPr>
          <a:lstStyle/>
          <a:p>
            <a:r>
              <a:rPr lang="en-CA" sz="1800" b="0" i="0" dirty="0">
                <a:effectLst/>
              </a:rPr>
              <a:t>If </a:t>
            </a:r>
            <a:r>
              <a:rPr lang="en-CA" sz="1800" dirty="0"/>
              <a:t>our DNA was a book, epigenetics would be instructions to our body about how to read the book throughout out lives. </a:t>
            </a:r>
            <a:endParaRPr lang="en-CA" sz="2000" dirty="0"/>
          </a:p>
          <a:p>
            <a:endParaRPr lang="en-US" dirty="0"/>
          </a:p>
        </p:txBody>
      </p:sp>
    </p:spTree>
    <p:extLst>
      <p:ext uri="{BB962C8B-B14F-4D97-AF65-F5344CB8AC3E}">
        <p14:creationId xmlns:p14="http://schemas.microsoft.com/office/powerpoint/2010/main" val="27935650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50513D-E8F9-534F-C097-210F8D9BD1F4}"/>
              </a:ext>
            </a:extLst>
          </p:cNvPr>
          <p:cNvSpPr>
            <a:spLocks noGrp="1"/>
          </p:cNvSpPr>
          <p:nvPr>
            <p:ph type="title"/>
          </p:nvPr>
        </p:nvSpPr>
        <p:spPr/>
        <p:txBody>
          <a:bodyPr/>
          <a:lstStyle/>
          <a:p>
            <a:r>
              <a:rPr lang="en-US" dirty="0"/>
              <a:t>Epigenetics </a:t>
            </a:r>
          </a:p>
        </p:txBody>
      </p:sp>
      <p:pic>
        <p:nvPicPr>
          <p:cNvPr id="4" name="Picture 2" descr="Epigenetics: Fundamentals, History, and Examples | What is Epigenetics?">
            <a:extLst>
              <a:ext uri="{FF2B5EF4-FFF2-40B4-BE49-F238E27FC236}">
                <a16:creationId xmlns:a16="http://schemas.microsoft.com/office/drawing/2014/main" id="{67D79E4B-29AA-ACC1-BA39-DFDD35924F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98436" y="91110"/>
            <a:ext cx="6493564" cy="3469030"/>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B74CF2C7-B9BA-8C8C-2295-863C10044BC5}"/>
              </a:ext>
            </a:extLst>
          </p:cNvPr>
          <p:cNvSpPr>
            <a:spLocks noGrp="1"/>
          </p:cNvSpPr>
          <p:nvPr>
            <p:ph idx="1"/>
          </p:nvPr>
        </p:nvSpPr>
        <p:spPr>
          <a:xfrm>
            <a:off x="838200" y="1825625"/>
            <a:ext cx="5257800" cy="4351338"/>
          </a:xfrm>
        </p:spPr>
        <p:txBody>
          <a:bodyPr>
            <a:normAutofit/>
          </a:bodyPr>
          <a:lstStyle/>
          <a:p>
            <a:r>
              <a:rPr lang="en-CA" sz="2400" dirty="0"/>
              <a:t>Influences gene expression (amongst many other roles) without changing the DNA sequence via chemical modifications to DNA structure. </a:t>
            </a:r>
          </a:p>
          <a:p>
            <a:r>
              <a:rPr lang="en-CA" sz="2400" b="0" i="0" dirty="0">
                <a:effectLst/>
              </a:rPr>
              <a:t>Epigenetic modifications include DNA methylation, histone modifications and non-coding RNAs. </a:t>
            </a:r>
            <a:endParaRPr lang="en-CA" sz="2000" b="0" i="0" dirty="0">
              <a:effectLst/>
            </a:endParaRPr>
          </a:p>
          <a:p>
            <a:endParaRPr lang="en-US" sz="2400" dirty="0"/>
          </a:p>
        </p:txBody>
      </p:sp>
    </p:spTree>
    <p:extLst>
      <p:ext uri="{BB962C8B-B14F-4D97-AF65-F5344CB8AC3E}">
        <p14:creationId xmlns:p14="http://schemas.microsoft.com/office/powerpoint/2010/main" val="39460198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6E965A-FD62-59BF-5D4C-EDA5C1F6F65E}"/>
            </a:ext>
          </a:extLst>
        </p:cNvPr>
        <p:cNvGrpSpPr/>
        <p:nvPr/>
      </p:nvGrpSpPr>
      <p:grpSpPr>
        <a:xfrm>
          <a:off x="0" y="0"/>
          <a:ext cx="0" cy="0"/>
          <a:chOff x="0" y="0"/>
          <a:chExt cx="0" cy="0"/>
        </a:xfrm>
      </p:grpSpPr>
      <p:sp>
        <p:nvSpPr>
          <p:cNvPr id="11" name="Rounded Rectangle 10">
            <a:extLst>
              <a:ext uri="{FF2B5EF4-FFF2-40B4-BE49-F238E27FC236}">
                <a16:creationId xmlns:a16="http://schemas.microsoft.com/office/drawing/2014/main" id="{47ADA518-B662-E0B4-4077-4554CA9C759D}"/>
              </a:ext>
            </a:extLst>
          </p:cNvPr>
          <p:cNvSpPr/>
          <p:nvPr/>
        </p:nvSpPr>
        <p:spPr>
          <a:xfrm>
            <a:off x="1740693" y="3163766"/>
            <a:ext cx="9819573" cy="1200271"/>
          </a:xfrm>
          <a:prstGeom prst="roundRect">
            <a:avLst/>
          </a:prstGeom>
          <a:noFill/>
          <a:ln w="12382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7213E30-4983-66D0-87CB-0418E383BF10}"/>
              </a:ext>
            </a:extLst>
          </p:cNvPr>
          <p:cNvSpPr>
            <a:spLocks noGrp="1"/>
          </p:cNvSpPr>
          <p:nvPr>
            <p:ph idx="1"/>
          </p:nvPr>
        </p:nvSpPr>
        <p:spPr/>
        <p:txBody>
          <a:bodyPr>
            <a:normAutofit/>
          </a:bodyPr>
          <a:lstStyle/>
          <a:p>
            <a:r>
              <a:rPr lang="en-CA" sz="2400" dirty="0"/>
              <a:t>Epigenetic dysregulation has</a:t>
            </a:r>
            <a:r>
              <a:rPr lang="en-CA" sz="2400" b="0" i="0" dirty="0">
                <a:effectLst/>
              </a:rPr>
              <a:t> been linked to various diseases, including cancer, neurological disorders, cardiovascular disease, and metabolic diseases.</a:t>
            </a:r>
          </a:p>
          <a:p>
            <a:pPr marL="0" indent="0">
              <a:buNone/>
            </a:pPr>
            <a:endParaRPr lang="en-CA" sz="2400" b="0" i="0" dirty="0">
              <a:effectLst/>
            </a:endParaRPr>
          </a:p>
          <a:p>
            <a:pPr marL="457200" lvl="1" indent="0">
              <a:buNone/>
            </a:pPr>
            <a:r>
              <a:rPr lang="en-CA" sz="2000" b="1" i="1" dirty="0"/>
              <a:t>	</a:t>
            </a:r>
            <a:endParaRPr lang="en-US" sz="2000" dirty="0"/>
          </a:p>
        </p:txBody>
      </p:sp>
      <p:sp>
        <p:nvSpPr>
          <p:cNvPr id="10" name="Oval 9">
            <a:extLst>
              <a:ext uri="{FF2B5EF4-FFF2-40B4-BE49-F238E27FC236}">
                <a16:creationId xmlns:a16="http://schemas.microsoft.com/office/drawing/2014/main" id="{F59172D9-D8C7-6750-B8F4-A17840827FB1}"/>
              </a:ext>
            </a:extLst>
          </p:cNvPr>
          <p:cNvSpPr/>
          <p:nvPr/>
        </p:nvSpPr>
        <p:spPr>
          <a:xfrm>
            <a:off x="514350" y="3136045"/>
            <a:ext cx="1226344" cy="1227992"/>
          </a:xfrm>
          <a:prstGeom prst="ellipse">
            <a:avLst/>
          </a:prstGeom>
          <a:noFill/>
          <a:ln w="1143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C82CA71-CE62-845A-7BC2-8C9A0B5CCCE0}"/>
              </a:ext>
            </a:extLst>
          </p:cNvPr>
          <p:cNvSpPr>
            <a:spLocks noGrp="1"/>
          </p:cNvSpPr>
          <p:nvPr>
            <p:ph type="title"/>
          </p:nvPr>
        </p:nvSpPr>
        <p:spPr>
          <a:xfrm>
            <a:off x="661012" y="365125"/>
            <a:ext cx="10692788" cy="1325563"/>
          </a:xfrm>
        </p:spPr>
        <p:txBody>
          <a:bodyPr/>
          <a:lstStyle/>
          <a:p>
            <a:r>
              <a:rPr lang="en-US" dirty="0"/>
              <a:t>Epigenetics, Chemical Exposures and Disease </a:t>
            </a:r>
          </a:p>
        </p:txBody>
      </p:sp>
      <p:pic>
        <p:nvPicPr>
          <p:cNvPr id="9" name="Graphic 8" descr="Fingerprint with solid fill">
            <a:extLst>
              <a:ext uri="{FF2B5EF4-FFF2-40B4-BE49-F238E27FC236}">
                <a16:creationId xmlns:a16="http://schemas.microsoft.com/office/drawing/2014/main" id="{6788BE2B-D1C5-DFD0-E47B-27DB4C3982B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31733" y="3254252"/>
            <a:ext cx="991577" cy="991577"/>
          </a:xfrm>
          <a:prstGeom prst="rect">
            <a:avLst/>
          </a:prstGeom>
        </p:spPr>
      </p:pic>
      <p:sp>
        <p:nvSpPr>
          <p:cNvPr id="12" name="TextBox 11">
            <a:extLst>
              <a:ext uri="{FF2B5EF4-FFF2-40B4-BE49-F238E27FC236}">
                <a16:creationId xmlns:a16="http://schemas.microsoft.com/office/drawing/2014/main" id="{A20D847C-02D7-CD22-861E-BFE90394FF65}"/>
              </a:ext>
            </a:extLst>
          </p:cNvPr>
          <p:cNvSpPr txBox="1"/>
          <p:nvPr/>
        </p:nvSpPr>
        <p:spPr>
          <a:xfrm>
            <a:off x="1928813" y="3302236"/>
            <a:ext cx="9424987" cy="923330"/>
          </a:xfrm>
          <a:prstGeom prst="rect">
            <a:avLst/>
          </a:prstGeom>
          <a:noFill/>
        </p:spPr>
        <p:txBody>
          <a:bodyPr wrap="square" rtlCol="0">
            <a:spAutoFit/>
          </a:bodyPr>
          <a:lstStyle/>
          <a:p>
            <a:r>
              <a:rPr lang="en-CA" sz="1800" b="1" i="1" dirty="0"/>
              <a:t>Example</a:t>
            </a:r>
            <a:r>
              <a:rPr lang="en-CA" sz="1800" dirty="0"/>
              <a:t>: If an environmental factor during embryonic development causes changes to DNA methylation, this can silence tumour suppressor genes or activate oncogenes, which could predispose someone to developing cancer.</a:t>
            </a:r>
            <a:endParaRPr lang="en-US" dirty="0"/>
          </a:p>
        </p:txBody>
      </p:sp>
    </p:spTree>
    <p:extLst>
      <p:ext uri="{BB962C8B-B14F-4D97-AF65-F5344CB8AC3E}">
        <p14:creationId xmlns:p14="http://schemas.microsoft.com/office/powerpoint/2010/main" val="285055353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847</TotalTime>
  <Words>1812</Words>
  <Application>Microsoft Macintosh PowerPoint</Application>
  <PresentationFormat>Widescreen</PresentationFormat>
  <Paragraphs>184</Paragraphs>
  <Slides>25</Slides>
  <Notes>16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25</vt:i4>
      </vt:variant>
    </vt:vector>
  </HeadingPairs>
  <TitlesOfParts>
    <vt:vector size="31" baseType="lpstr">
      <vt:lpstr>Aptos</vt:lpstr>
      <vt:lpstr>Aptos Display</vt:lpstr>
      <vt:lpstr>Arial</vt:lpstr>
      <vt:lpstr>Roboto</vt:lpstr>
      <vt:lpstr>Roboto Bold</vt:lpstr>
      <vt:lpstr>Office Theme</vt:lpstr>
      <vt:lpstr>PowerPoint Presentation</vt:lpstr>
      <vt:lpstr>The Big Picture</vt:lpstr>
      <vt:lpstr>The Big Picture</vt:lpstr>
      <vt:lpstr>The Big Picture</vt:lpstr>
      <vt:lpstr>The Big Picture</vt:lpstr>
      <vt:lpstr>PowerPoint Presentation</vt:lpstr>
      <vt:lpstr>Epigenetics </vt:lpstr>
      <vt:lpstr>Epigenetics </vt:lpstr>
      <vt:lpstr>Epigenetics, Chemical Exposures and Disease </vt:lpstr>
      <vt:lpstr>Chemical Exposures and Epigenetics</vt:lpstr>
      <vt:lpstr>PowerPoint Presentation</vt:lpstr>
      <vt:lpstr>PowerPoint Presentation</vt:lpstr>
      <vt:lpstr>PowerPoint Presentation</vt:lpstr>
      <vt:lpstr>How do I study this?</vt:lpstr>
      <vt:lpstr>Techniques that I’ve learned!</vt:lpstr>
      <vt:lpstr>Techniques that I’ve learned!</vt:lpstr>
      <vt:lpstr>PowerPoint Presentation</vt:lpstr>
      <vt:lpstr>PowerPoint Presentation</vt:lpstr>
      <vt:lpstr>Techniques that I’ve learned!</vt:lpstr>
      <vt:lpstr>PowerPoint Presentation</vt:lpstr>
      <vt:lpstr>PowerPoint Presentation</vt:lpstr>
      <vt:lpstr>Bioinformatics Tools</vt:lpstr>
      <vt:lpstr>Bioinformatics Tools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Logan Germain</dc:creator>
  <cp:lastModifiedBy>Logan Germain</cp:lastModifiedBy>
  <cp:revision>7</cp:revision>
  <dcterms:created xsi:type="dcterms:W3CDTF">2025-03-27T18:23:57Z</dcterms:created>
  <dcterms:modified xsi:type="dcterms:W3CDTF">2025-04-01T16:23:33Z</dcterms:modified>
</cp:coreProperties>
</file>